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68"/>
  </p:notesMasterIdLst>
  <p:handoutMasterIdLst>
    <p:handoutMasterId r:id="rId69"/>
  </p:handoutMasterIdLst>
  <p:sldIdLst>
    <p:sldId id="865" r:id="rId2"/>
    <p:sldId id="1060" r:id="rId3"/>
    <p:sldId id="1070" r:id="rId4"/>
    <p:sldId id="1077" r:id="rId5"/>
    <p:sldId id="1071" r:id="rId6"/>
    <p:sldId id="1073" r:id="rId7"/>
    <p:sldId id="1072" r:id="rId8"/>
    <p:sldId id="1074" r:id="rId9"/>
    <p:sldId id="1075" r:id="rId10"/>
    <p:sldId id="1143" r:id="rId11"/>
    <p:sldId id="1076" r:id="rId12"/>
    <p:sldId id="1078" r:id="rId13"/>
    <p:sldId id="1079" r:id="rId14"/>
    <p:sldId id="1080" r:id="rId15"/>
    <p:sldId id="1081" r:id="rId16"/>
    <p:sldId id="1083" r:id="rId17"/>
    <p:sldId id="1085" r:id="rId18"/>
    <p:sldId id="1086" r:id="rId19"/>
    <p:sldId id="1088" r:id="rId20"/>
    <p:sldId id="1089" r:id="rId21"/>
    <p:sldId id="1090" r:id="rId22"/>
    <p:sldId id="1092" r:id="rId23"/>
    <p:sldId id="1093" r:id="rId24"/>
    <p:sldId id="1094" r:id="rId25"/>
    <p:sldId id="1097" r:id="rId26"/>
    <p:sldId id="1117" r:id="rId27"/>
    <p:sldId id="1099" r:id="rId28"/>
    <p:sldId id="1098" r:id="rId29"/>
    <p:sldId id="1100" r:id="rId30"/>
    <p:sldId id="1101" r:id="rId31"/>
    <p:sldId id="1103" r:id="rId32"/>
    <p:sldId id="1104" r:id="rId33"/>
    <p:sldId id="1106" r:id="rId34"/>
    <p:sldId id="1144" r:id="rId35"/>
    <p:sldId id="1107" r:id="rId36"/>
    <p:sldId id="1108" r:id="rId37"/>
    <p:sldId id="1112" r:id="rId38"/>
    <p:sldId id="1110" r:id="rId39"/>
    <p:sldId id="1113" r:id="rId40"/>
    <p:sldId id="1114" r:id="rId41"/>
    <p:sldId id="1109" r:id="rId42"/>
    <p:sldId id="1115" r:id="rId43"/>
    <p:sldId id="1118" r:id="rId44"/>
    <p:sldId id="1119" r:id="rId45"/>
    <p:sldId id="1145" r:id="rId46"/>
    <p:sldId id="1016" r:id="rId47"/>
    <p:sldId id="1120" r:id="rId48"/>
    <p:sldId id="1124" r:id="rId49"/>
    <p:sldId id="1125" r:id="rId50"/>
    <p:sldId id="1142" r:id="rId51"/>
    <p:sldId id="1129" r:id="rId52"/>
    <p:sldId id="1127" r:id="rId53"/>
    <p:sldId id="1128" r:id="rId54"/>
    <p:sldId id="1130" r:id="rId55"/>
    <p:sldId id="1131" r:id="rId56"/>
    <p:sldId id="1139" r:id="rId57"/>
    <p:sldId id="1132" r:id="rId58"/>
    <p:sldId id="1133" r:id="rId59"/>
    <p:sldId id="1134" r:id="rId60"/>
    <p:sldId id="1135" r:id="rId61"/>
    <p:sldId id="1137" r:id="rId62"/>
    <p:sldId id="1138" r:id="rId63"/>
    <p:sldId id="1136" r:id="rId64"/>
    <p:sldId id="1122" r:id="rId65"/>
    <p:sldId id="1121" r:id="rId66"/>
    <p:sldId id="1123" r:id="rId67"/>
  </p:sldIdLst>
  <p:sldSz cx="9144000" cy="6858000" type="letter"/>
  <p:notesSz cx="7099300" cy="10234613"/>
  <p:defaultTextStyle>
    <a:defPPr>
      <a:defRPr lang="he-IL"/>
    </a:defPPr>
    <a:lvl1pPr algn="l" rtl="0" eaLnBrk="0" fontAlgn="base" hangingPunct="0">
      <a:spcBef>
        <a:spcPct val="0"/>
      </a:spcBef>
      <a:spcAft>
        <a:spcPct val="0"/>
      </a:spcAft>
      <a:defRPr sz="2000" b="1"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5pPr>
    <a:lvl6pPr marL="2286000" algn="l" defTabSz="914400" rtl="0" eaLnBrk="1" latinLnBrk="0" hangingPunct="1">
      <a:defRPr sz="2000" b="1" kern="1200">
        <a:solidFill>
          <a:schemeClr val="tx1"/>
        </a:solidFill>
        <a:latin typeface="Arial" charset="0"/>
        <a:ea typeface="ＭＳ Ｐゴシック" charset="-128"/>
        <a:cs typeface="+mn-cs"/>
      </a:defRPr>
    </a:lvl6pPr>
    <a:lvl7pPr marL="2743200" algn="l" defTabSz="914400" rtl="0" eaLnBrk="1" latinLnBrk="0" hangingPunct="1">
      <a:defRPr sz="2000" b="1" kern="1200">
        <a:solidFill>
          <a:schemeClr val="tx1"/>
        </a:solidFill>
        <a:latin typeface="Arial" charset="0"/>
        <a:ea typeface="ＭＳ Ｐゴシック" charset="-128"/>
        <a:cs typeface="+mn-cs"/>
      </a:defRPr>
    </a:lvl7pPr>
    <a:lvl8pPr marL="3200400" algn="l" defTabSz="914400" rtl="0" eaLnBrk="1" latinLnBrk="0" hangingPunct="1">
      <a:defRPr sz="2000" b="1" kern="1200">
        <a:solidFill>
          <a:schemeClr val="tx1"/>
        </a:solidFill>
        <a:latin typeface="Arial" charset="0"/>
        <a:ea typeface="ＭＳ Ｐゴシック" charset="-128"/>
        <a:cs typeface="+mn-cs"/>
      </a:defRPr>
    </a:lvl8pPr>
    <a:lvl9pPr marL="3657600" algn="l" defTabSz="914400" rtl="0" eaLnBrk="1" latinLnBrk="0" hangingPunct="1">
      <a:defRPr sz="2000"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14FFB"/>
    <a:srgbClr val="D6DDE5"/>
    <a:srgbClr val="FC0128"/>
    <a:srgbClr val="C00003"/>
    <a:srgbClr val="FFEFD3"/>
    <a:srgbClr val="800000"/>
    <a:srgbClr val="4BE3FF"/>
    <a:srgbClr val="70D9F5"/>
    <a:srgbClr val="FFDEBD"/>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29"/>
    <p:restoredTop sz="92789"/>
  </p:normalViewPr>
  <p:slideViewPr>
    <p:cSldViewPr>
      <p:cViewPr>
        <p:scale>
          <a:sx n="112" d="100"/>
          <a:sy n="112" d="100"/>
        </p:scale>
        <p:origin x="1696" y="3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6"/>
    </p:cViewPr>
  </p:sorterViewPr>
  <p:notesViewPr>
    <p:cSldViewPr>
      <p:cViewPr>
        <p:scale>
          <a:sx n="100" d="100"/>
          <a:sy n="100" d="100"/>
        </p:scale>
        <p:origin x="4752" y="400"/>
      </p:cViewPr>
      <p:guideLst>
        <p:guide orient="horz" pos="3223"/>
        <p:guide pos="223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Text Box 8" descr="Bouquet"/>
          <p:cNvSpPr txBox="1">
            <a:spLocks noChangeArrowheads="1"/>
          </p:cNvSpPr>
          <p:nvPr/>
        </p:nvSpPr>
        <p:spPr bwMode="auto">
          <a:xfrm>
            <a:off x="577850" y="9840913"/>
            <a:ext cx="5927725" cy="234950"/>
          </a:xfrm>
          <a:prstGeom prst="rect">
            <a:avLst/>
          </a:prstGeom>
          <a:noFill/>
          <a:ln>
            <a:noFill/>
          </a:ln>
          <a:effectLst/>
          <a:extLst>
            <a:ext uri="{909E8E84-426E-40dd-AFC4-6F175D3DCCD1}"/>
            <a:ext uri="{91240B29-F687-4f45-9708-019B960494DF}"/>
            <a:ext uri="{AF507438-7753-43e0-B8FC-AC1667EBCBE1}"/>
          </a:extLst>
        </p:spPr>
        <p:txBody>
          <a:bodyPr lIns="96241" tIns="48120" rIns="96241" bIns="48120" anchor="ctr">
            <a:spAutoFit/>
          </a:bodyPr>
          <a:lstStyle>
            <a:lvl1pPr>
              <a:defRPr sz="2000" b="1">
                <a:solidFill>
                  <a:schemeClr val="tx1"/>
                </a:solidFill>
                <a:latin typeface="Arial" charset="0"/>
                <a:ea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0"/>
              </a:defRPr>
            </a:lvl9pPr>
          </a:lstStyle>
          <a:p>
            <a:pPr>
              <a:defRPr/>
            </a:pPr>
            <a:r>
              <a:rPr lang="en-US" sz="800" b="0" dirty="0"/>
              <a:t>Introduction to Computer Science</a:t>
            </a:r>
            <a:r>
              <a:rPr lang="en-US" sz="900" b="0" dirty="0"/>
              <a:t> </a:t>
            </a:r>
            <a:r>
              <a:rPr lang="en-US" sz="600" b="0" dirty="0">
                <a:sym typeface="Wingdings" charset="0"/>
              </a:rPr>
              <a:t></a:t>
            </a:r>
            <a:r>
              <a:rPr lang="en-US" sz="900" b="0" dirty="0"/>
              <a:t>  </a:t>
            </a:r>
            <a:r>
              <a:rPr lang="en-US" sz="800" b="0" dirty="0"/>
              <a:t>IDC Herzliya</a:t>
            </a:r>
            <a:r>
              <a:rPr lang="en-US" sz="900" b="0" dirty="0"/>
              <a:t>  </a:t>
            </a:r>
            <a:r>
              <a:rPr lang="en-US" sz="600" b="0" dirty="0">
                <a:sym typeface="Wingdings" charset="0"/>
              </a:rPr>
              <a:t></a:t>
            </a:r>
            <a:r>
              <a:rPr lang="en-US" sz="900" b="0" dirty="0"/>
              <a:t>  </a:t>
            </a:r>
            <a:r>
              <a:rPr lang="en-US" sz="800" b="0" dirty="0"/>
              <a:t>Shimon Schocken</a:t>
            </a:r>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t"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1" name="Rectangle 3"/>
          <p:cNvSpPr>
            <a:spLocks noGrp="1" noChangeArrowheads="1"/>
          </p:cNvSpPr>
          <p:nvPr>
            <p:ph type="dt" idx="1"/>
          </p:nvPr>
        </p:nvSpPr>
        <p:spPr bwMode="auto">
          <a:xfrm>
            <a:off x="4022725" y="11113"/>
            <a:ext cx="3076575"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t" anchorCtr="0" compatLnSpc="1">
            <a:prstTxWarp prst="textNoShape">
              <a:avLst/>
            </a:prstTxWarp>
          </a:bodyPr>
          <a:lstStyle>
            <a:lvl1pPr algn="r" defTabSz="801688">
              <a:defRPr sz="1100" b="0" i="1">
                <a:latin typeface="Times New Roman" pitchFamily="18" charset="0"/>
                <a:ea typeface="+mn-ea"/>
                <a:cs typeface="+mn-cs"/>
              </a:defRPr>
            </a:lvl1pPr>
          </a:lstStyle>
          <a:p>
            <a:pPr>
              <a:defRPr/>
            </a:pPr>
            <a:endParaRPr lang="en-US" dirty="0"/>
          </a:p>
        </p:txBody>
      </p:sp>
      <p:sp>
        <p:nvSpPr>
          <p:cNvPr id="2052" name="Rectangle 4"/>
          <p:cNvSpPr>
            <a:spLocks noGrp="1" noChangeArrowheads="1"/>
          </p:cNvSpPr>
          <p:nvPr>
            <p:ph type="ftr" sz="quarter" idx="4"/>
          </p:nvPr>
        </p:nvSpPr>
        <p:spPr bwMode="auto">
          <a:xfrm>
            <a:off x="-1588" y="9745663"/>
            <a:ext cx="3076576"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b"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3" name="Rectangle 5"/>
          <p:cNvSpPr>
            <a:spLocks noGrp="1" noChangeArrowheads="1"/>
          </p:cNvSpPr>
          <p:nvPr>
            <p:ph type="sldNum" sz="quarter" idx="5"/>
          </p:nvPr>
        </p:nvSpPr>
        <p:spPr bwMode="auto">
          <a:xfrm>
            <a:off x="4022725" y="9745663"/>
            <a:ext cx="3076575"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b" anchorCtr="0" compatLnSpc="1">
            <a:prstTxWarp prst="textNoShape">
              <a:avLst/>
            </a:prstTxWarp>
          </a:bodyPr>
          <a:lstStyle>
            <a:lvl1pPr algn="r" defTabSz="801688">
              <a:defRPr sz="1100" b="0" i="1">
                <a:latin typeface="Times New Roman" charset="0"/>
              </a:defRPr>
            </a:lvl1pPr>
          </a:lstStyle>
          <a:p>
            <a:fld id="{8A91C27B-A9D6-2D45-8958-330B6FD1CE53}" type="slidenum">
              <a:rPr lang="he-IL" altLang="en-US"/>
              <a:pPr/>
              <a:t>‹#›</a:t>
            </a:fld>
            <a:endParaRPr lang="en-US" altLang="en-US" dirty="0"/>
          </a:p>
        </p:txBody>
      </p:sp>
      <p:sp>
        <p:nvSpPr>
          <p:cNvPr id="2054" name="Rectangle 6"/>
          <p:cNvSpPr>
            <a:spLocks noGrp="1" noChangeArrowheads="1"/>
          </p:cNvSpPr>
          <p:nvPr>
            <p:ph type="body" sz="quarter" idx="3"/>
          </p:nvPr>
        </p:nvSpPr>
        <p:spPr bwMode="auto">
          <a:xfrm>
            <a:off x="944563" y="4864100"/>
            <a:ext cx="5208587" cy="4310063"/>
          </a:xfrm>
          <a:prstGeom prst="rect">
            <a:avLst/>
          </a:prstGeom>
          <a:noFill/>
          <a:ln>
            <a:noFill/>
          </a:ln>
          <a:effectLst/>
          <a:extLst>
            <a:ext uri="{909E8E84-426E-40dd-AFC4-6F175D3DCCD1}"/>
            <a:ext uri="{91240B29-F687-4f45-9708-019B960494DF}"/>
            <a:ext uri="{AF507438-7753-43e0-B8FC-AC1667EBCBE1}"/>
          </a:extLst>
        </p:spPr>
        <p:txBody>
          <a:bodyPr vert="horz" wrap="square" lIns="96909" tIns="48455" rIns="96909" bIns="4845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5" name="Rectangle 7"/>
          <p:cNvSpPr>
            <a:spLocks noGrp="1" noRot="1" noChangeAspect="1" noChangeArrowheads="1" noTextEdit="1"/>
          </p:cNvSpPr>
          <p:nvPr>
            <p:ph type="sldImg" idx="2"/>
          </p:nvPr>
        </p:nvSpPr>
        <p:spPr bwMode="auto">
          <a:xfrm>
            <a:off x="1158875" y="893763"/>
            <a:ext cx="4779963" cy="3584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80" name="Rectangle 8"/>
          <p:cNvSpPr>
            <a:spLocks noChangeArrowheads="1"/>
          </p:cNvSpPr>
          <p:nvPr/>
        </p:nvSpPr>
        <p:spPr bwMode="auto">
          <a:xfrm>
            <a:off x="7275513" y="9809163"/>
            <a:ext cx="415925" cy="327025"/>
          </a:xfrm>
          <a:prstGeom prst="rect">
            <a:avLst/>
          </a:prstGeom>
          <a:noFill/>
          <a:ln>
            <a:noFill/>
          </a:ln>
          <a:effectLst/>
          <a:extLst>
            <a:ext uri="{909E8E84-426E-40dd-AFC4-6F175D3DCCD1}"/>
            <a:ext uri="{91240B29-F687-4f45-9708-019B960494DF}"/>
            <a:ext uri="{AF507438-7753-43e0-B8FC-AC1667EBCBE1}"/>
          </a:extLst>
        </p:spPr>
        <p:txBody>
          <a:bodyPr wrap="none" lIns="96909" tIns="48455" rIns="96909" bIns="48455" anchor="ctr">
            <a:spAutoFit/>
          </a:bodyPr>
          <a:lstStyle>
            <a:lvl1pPr defTabSz="962025">
              <a:defRPr sz="2000" b="1">
                <a:solidFill>
                  <a:schemeClr val="tx1"/>
                </a:solidFill>
                <a:latin typeface="Arial" charset="0"/>
                <a:ea typeface="ＭＳ Ｐゴシック" charset="-128"/>
              </a:defRPr>
            </a:lvl1pPr>
            <a:lvl2pPr marL="742950" indent="-285750" defTabSz="962025">
              <a:defRPr sz="2000" b="1">
                <a:solidFill>
                  <a:schemeClr val="tx1"/>
                </a:solidFill>
                <a:latin typeface="Arial" charset="0"/>
                <a:ea typeface="ＭＳ Ｐゴシック" charset="-128"/>
              </a:defRPr>
            </a:lvl2pPr>
            <a:lvl3pPr marL="1143000" indent="-228600" defTabSz="962025">
              <a:defRPr sz="2000" b="1">
                <a:solidFill>
                  <a:schemeClr val="tx1"/>
                </a:solidFill>
                <a:latin typeface="Arial" charset="0"/>
                <a:ea typeface="ＭＳ Ｐゴシック" charset="-128"/>
              </a:defRPr>
            </a:lvl3pPr>
            <a:lvl4pPr marL="1600200" indent="-228600" defTabSz="962025">
              <a:defRPr sz="2000" b="1">
                <a:solidFill>
                  <a:schemeClr val="tx1"/>
                </a:solidFill>
                <a:latin typeface="Arial" charset="0"/>
                <a:ea typeface="ＭＳ Ｐゴシック" charset="-128"/>
              </a:defRPr>
            </a:lvl4pPr>
            <a:lvl5pPr marL="2057400" indent="-228600" defTabSz="962025">
              <a:defRPr sz="2000" b="1">
                <a:solidFill>
                  <a:schemeClr val="tx1"/>
                </a:solidFill>
                <a:latin typeface="Arial" charset="0"/>
                <a:ea typeface="ＭＳ Ｐゴシック" charset="-128"/>
              </a:defRPr>
            </a:lvl5pPr>
            <a:lvl6pPr marL="2514600" indent="-228600" defTabSz="962025"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962025"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962025"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962025" eaLnBrk="0" fontAlgn="base" hangingPunct="0">
              <a:spcBef>
                <a:spcPct val="0"/>
              </a:spcBef>
              <a:spcAft>
                <a:spcPct val="0"/>
              </a:spcAft>
              <a:defRPr sz="2000" b="1">
                <a:solidFill>
                  <a:schemeClr val="tx1"/>
                </a:solidFill>
                <a:latin typeface="Arial" charset="0"/>
                <a:ea typeface="ＭＳ Ｐゴシック" charset="-128"/>
              </a:defRPr>
            </a:lvl9pPr>
          </a:lstStyle>
          <a:p>
            <a:pPr algn="r"/>
            <a:fld id="{7E9A200D-10A1-4140-B4C6-650A211443E8}" type="slidenum">
              <a:rPr lang="he-IL" altLang="en-US" sz="1500" b="0">
                <a:latin typeface="Times New Roman" charset="0"/>
              </a:rPr>
              <a:pPr algn="r"/>
              <a:t>‹#›</a:t>
            </a:fld>
            <a:endParaRPr lang="en-US" altLang="en-US" sz="1500" b="0" dirty="0">
              <a:latin typeface="Times New Roman" charset="0"/>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Arial" charset="0"/>
      </a:defRPr>
    </a:lvl1pPr>
    <a:lvl2pPr marL="4572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2pPr>
    <a:lvl3pPr marL="9144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3pPr>
    <a:lvl4pPr marL="13716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C3C3377D-E3C3-D04F-8C14-BEDEFBEADF70}" type="slidenum">
              <a:rPr lang="he-IL" altLang="en-US" sz="1100" b="0">
                <a:latin typeface="Times New Roman" charset="0"/>
              </a:rPr>
              <a:pPr/>
              <a:t>1</a:t>
            </a:fld>
            <a:endParaRPr lang="en-US" altLang="en-US" sz="1100" b="0" dirty="0">
              <a:latin typeface="Times New Roman" charset="0"/>
            </a:endParaRPr>
          </a:p>
        </p:txBody>
      </p:sp>
      <p:sp>
        <p:nvSpPr>
          <p:cNvPr id="9218" name="Rectangle 2"/>
          <p:cNvSpPr>
            <a:spLocks noGrp="1" noRot="1" noChangeAspect="1" noChangeArrowheads="1" noTextEdit="1"/>
          </p:cNvSpPr>
          <p:nvPr>
            <p:ph type="sldImg"/>
          </p:nvPr>
        </p:nvSpPr>
        <p:spPr>
          <a:xfrm>
            <a:off x="993775" y="768350"/>
            <a:ext cx="5114925" cy="3836988"/>
          </a:xfrm>
          <a:ln/>
        </p:spPr>
      </p:sp>
      <p:sp>
        <p:nvSpPr>
          <p:cNvPr id="9219" name="Rectangle 3"/>
          <p:cNvSpPr>
            <a:spLocks noGrp="1" noChangeArrowheads="1"/>
          </p:cNvSpPr>
          <p:nvPr>
            <p:ph type="body" idx="1"/>
          </p:nvPr>
        </p:nvSpPr>
        <p:spPr>
          <a:xfrm>
            <a:off x="947738" y="4860925"/>
            <a:ext cx="520382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035042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9E93-105C-94B0-A45D-E3A7C46D052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5E5F4F03-35AE-B50F-91C4-BB32E6B936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08AA42C-2FF1-1A05-1FA1-91F0F10DBE7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D9898D0-1E00-F9EA-479B-64279FACB5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47015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86CF92-148F-1089-8DA0-83F3F011874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550F9F14-3C8C-6053-9A5E-A144A65728C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1F7470D-E34C-723A-0A1B-DBF8F470172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CDCE2F7-15EA-48CF-8BDC-9C559A64CD8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954916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6CC5F-893B-D227-3162-42D88565E91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5F2F214-70AA-8586-8A47-AC4D6D5B583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82091CFA-8417-B096-297E-EEAB315D364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AC34D19-7B16-410B-0E31-F783F4E7157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3892170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5EDD9-094A-E2D3-9B47-23439BD8E6AD}"/>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C1CC3647-E001-D33F-9EE7-967EA8D87EE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F08BEF89-1D89-9238-A2D3-4BEBC1D70085}"/>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0E45C18-D3EC-98FA-9DDB-04E49EF0E1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254209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D1E99-D613-04D7-423A-3321AC60F258}"/>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12EAD93-6CD7-5E37-9CFD-ED2A35AD4E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7B0C16A-8DC3-72A2-AD59-CDD85D9DA1B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77AEF075-4DDA-4FEC-D688-3456F77405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6232931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946A9-9B27-C24E-EAE7-D1EF66F82672}"/>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219B3B8-FD52-5A9F-689C-33C40B1304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91CC95C-C49F-D548-12C6-7626FF6D71E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67778FB-E817-EF18-51C6-28FAEA76BD2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3717703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D0BCB-0194-5868-5232-367CE2AF7D0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00E05E9-E31F-DE5A-C626-55D63B2116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689D0023-9D3F-0346-47A2-3237990C227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8920D1C-5E3E-6076-0932-3745FD88230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208634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4D7C0-9CBA-87FE-3277-7B6A13D77D34}"/>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E35022AC-7DBE-7F73-E6C2-DE31C4C6BA7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1FF984B-1526-515B-21F6-9554C0F0B80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3B223D3-15EC-6675-8CAD-48043A161A4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3001116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9C7A-8237-BA36-3E4C-DB075D9C294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2CC5B4F2-31A0-D622-E98C-B06EA38240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EB7E045-DA0F-C917-49D1-82F0A5ABADAA}"/>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362E5D2-BBDC-CE1F-E48C-95B19741B67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986090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B60E-911E-268B-0601-179C1D04C2AC}"/>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9195A014-33D4-F394-C558-E2E2DD5EB7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20</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ECAD499-8EAE-2642-9784-40AEDB6485A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62358C9-91B2-A548-7890-C2DC6113CE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57121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1921E-1D7A-BB55-F64D-D6FE0415B17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CDEFA73E-26B1-BF35-F178-975E42D84F0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178C770-A951-235C-0D6A-3CF1BC2DB35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FC5CEE4-0AB1-D683-6FE4-556BD4069D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07015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C922-DF2D-8B58-0211-A27E49EAD87A}"/>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2962E92-7B80-E6A3-3A55-F3D590A5076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831847D-ABA1-201D-5740-777E91CB547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9CBDA6F5-9037-CBEA-20BE-05B381FA39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72671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9846B-FA81-C3D9-7F2E-85C63386158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4690E5F6-FD6E-5E6E-8F9F-8FE8173DFB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59ACF1CD-AD85-4379-5D41-EEE2C03D4DC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2572689-47DB-5263-E0C1-23226D2B89C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8854827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8AF64-FD10-3E2C-3AAF-8C5D501F088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116B7BEA-79FE-2D6A-661D-E5D0E50D9B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22E86B7-060A-27E6-41D1-7C51F7FD9F3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D0E106CF-AF62-705D-76DF-C2952F14F23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71032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B10CB4-B0AF-9E9C-016B-780C735B9A06}"/>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3DB5F455-D4DE-8E5D-DB1D-ADBAD799314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ED1327E-F95A-AB54-F44B-44301356746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F4C5FC0-513C-B810-5AE4-9460E122292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022966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15F1C-CF01-43D2-792D-96AB17FCFA0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9DA20EE-7D61-6F2B-649E-E7821D1B970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F6EEB5D0-FC08-CF1A-6288-15FB540F8FC4}"/>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91B1FFF-8F19-9D78-2EFD-0CADAFA3576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595469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192CF-B5C1-4855-A7B4-FBF61566847F}"/>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5017D20-8D01-E0C5-DE13-54388483EF9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71409FF-47A6-9D82-225B-925098DEEBC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ADA3C1F6-6153-CBDC-1C9B-4FEFACEDBA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057386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C20A8-4196-2FEA-D8A9-BDDEF55BBED7}"/>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A4847E08-5B47-2929-87BC-B94056B654F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40081E2-13FC-62D9-C3AE-19EA4C5A84A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63132A3-8D96-B9E1-EE41-BE30BE9EAA8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834939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6AAF2-5205-0449-9FB2-A23DFD61F82C}"/>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DFC164F3-7322-3C04-12ED-C36EF8EBAC3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94D1424-A61D-1026-730F-A82742A87995}"/>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70EEF32-2F4C-A167-D7FB-003A1382C54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186438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E5CEDC-24A4-8C26-D590-E6CD7E27D675}"/>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3F50CA3-0572-D33E-E94D-E23CB47E338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8B8AF52-9889-E680-BB84-5E758C852A0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0BAC8AC5-326D-3BB9-4738-CBD68F22147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705264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A9567-45B6-F4E4-E75D-D8010F1BF5E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5004F179-5B42-1BFE-CDE9-5B4956B0CCE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30</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793F48C-7D49-3CAF-3615-5D2B5D769393}"/>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4A98E11-A2D2-B009-663A-EA5DE5F1C66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107048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41381-4433-1B62-A5FA-80BDF304E68D}"/>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9EC80029-BE22-62E7-C12D-03748F8B432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D18273E-1A31-8F8C-0299-76031F28EC9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937B2D04-0ECE-9A4B-A553-6D665BB52F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588862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AE7B49-8BB2-95FA-919B-5E2D1CAC8F1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23AAE5D5-AEB1-6F0C-86A9-0D889B1E46A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F6A03197-4016-96A8-36CD-6EC137A1804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AA87790C-A01A-7418-8870-C39CE7BFD7B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01958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71265-F968-328F-017C-24B9690B41F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16FE018-9DF4-6AD9-76ED-5B0104D136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E9AB95E-EDC1-B733-A583-95A895AF5EE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7EA1CC6-0288-AD92-A9AF-E698E5B3201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65477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11E09-BB87-B58F-E77D-982F9CD3760D}"/>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7245AD19-F1E0-658E-9E0E-3F10FF7654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AA0603A-D510-FDC3-205B-D36EA7354A92}"/>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E20FCD1-96AF-463E-1424-D755B54D914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140539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B0D9-FD4C-D577-DAD5-554F4CD0FF9A}"/>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796ABEF-EE2A-599E-EC27-25174386CE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7755A79-1451-B2FC-E5EC-09BEE21D34D1}"/>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8F073B7-DEC0-67A3-752A-A8042BFFAE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2500159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C5FF7-CBEF-752E-A384-861F1E65EB78}"/>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C8DA2F82-DB8E-570B-4B33-387E55BA451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0D7BACF-C5B1-2CC1-00E0-7449DD6951E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024D830E-3199-F5D3-D06E-4CEADF9D080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5932507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BEB602-B8AE-8109-A132-EDD77722DCD0}"/>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AE1A83EE-9038-14CB-F37A-D34BCEB0256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8228487F-CD29-2123-89A6-0E7BE16CA0F3}"/>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AC1F6324-B41E-5F74-D513-948E0E34F1A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2442785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319416-4620-B301-C997-364F9BC75D0F}"/>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D024E87-4713-90B6-F59A-703E9EE2D3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E2DD0DA8-3961-AFBA-827C-3BE9B3B3CE6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2D66F22F-0E3E-C9E4-C470-089B44A469D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8353326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3CB1-73EB-8901-795A-B3801CF8D466}"/>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56D85C09-19C3-6F1F-197B-7CB08790F6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0DFD6B9-97F0-E453-00C7-90F7E22DDA4A}"/>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B73E352-1391-E4AE-2B7A-FE5FB081C2A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127584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99546C-FF4A-3329-4EA2-6566DAAE6167}"/>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6D01952-13F2-C419-957C-EFA4B0C4074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40</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A594C268-C1AB-DE08-76B3-147DBDF4C442}"/>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4D581D9E-E47E-09CD-65F8-DB171924410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122861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AB56-8972-DB09-411C-289B9E6A906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4A2ADC8-9E56-C73C-FABF-A6D1B93F63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A4794C3F-8E1E-A99A-3B4C-0523A006E9E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051B66A6-140D-B52C-235C-365084BABB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858963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1A3C-7A9C-8E07-799C-65D4DF2DDA37}"/>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A6BF460-B1BD-6FD1-D058-6585184149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94F9C21-DD91-DBD9-0A7C-79DEF0521FA4}"/>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57D0A1DA-7F26-BCBD-E392-5408CE391B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5827309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8CCEB-4001-796D-3B44-71B2F8E671A0}"/>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30962B05-0974-A87E-B3F8-325398F284F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0EDE2293-3BCB-7B2F-BE10-186674EE4454}"/>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929E32F2-CBC1-C186-F731-DBED86429E9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7009391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24B76D-B21C-5528-AC2B-F592B952C44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6A66854F-2FEB-7217-2491-C1723B27A81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02B2EB0A-2E9A-B3E6-3905-509FD00A5E3C}"/>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0239C1FD-3685-1004-7BCB-85C93B76775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4431490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74EF4-F62A-A99F-7F6A-C59EE965F088}"/>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F8A260A-DF1B-F5AC-FBE8-88082A87D19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12B2E48-770F-450F-5CF4-B199083CC40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53753B35-8640-0B81-3824-9EC0F42202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826437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50B99-095F-5594-A1FE-6CC43585B192}"/>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D78460CB-4D36-87E9-0E5A-0F4314365C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46</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13AB39E3-3138-AFD1-02B1-2936D0634181}"/>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FB9980F5-932F-D627-4B0E-70755556A3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416540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87B308-21CC-4DA5-BA48-69DF597B82C4}"/>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F8ECC05A-E4D8-F0A6-CE2C-84BE7C0D2CA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47</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98D6C473-1F0C-8EA3-A630-AB7060679F7D}"/>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E2B57B6-07DB-DE3D-4522-743A137B01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2417895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31CE5-6CC2-F891-564B-C9280342B1E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25724574-DBDB-190B-D60C-483FA9B7AB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48</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0552477B-B747-E75A-A4A6-70433628573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7D38C60-ECEC-400D-C90D-47542D8048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61488625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C27B-A418-DE7B-CF4C-13B105BAC2C9}"/>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C1744DFC-2B18-05A5-346F-B79CA567D0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49</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27B63B15-65C5-996B-A007-4E2058BA2EAC}"/>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395B6129-94AE-CE8E-99E2-D7D36550D3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5703287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D20D7-AB24-961C-D1A6-4E7EA856BE62}"/>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ECC6A9A5-3E6B-C139-FF70-4019B32C50F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51</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88198072-F5D2-0CB8-4424-F6278242076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002FFDFB-1F9B-94C7-F5AD-F70FE69D82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4416994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8183C-BDB8-3658-2C58-5490F0C98B63}"/>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6FD88B1E-6F0B-D536-9D1A-E94F4808EF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52</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61CFA238-B632-FDF7-B1C3-64612885AE27}"/>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B017A07-E907-0D81-7F38-9E1EEED2A7A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6862124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04B4-95B6-351F-D150-B6DE1DAFDCF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AB414B53-1F0F-55BA-8062-6FC06DE7954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53</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88E3FDCD-2528-08CD-EC55-E1BC11BA418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87C78680-A14A-C2DD-AB7A-2669D8F783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0160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0C4BA-228B-B37A-D9BD-310BC6CB852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25E29F58-019D-9E88-1748-D27FDE7AAF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54F8E435-EE42-A14A-69D5-964140C0B3F2}"/>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9C87CD9-2D5B-331D-7982-0C8D40096F8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959675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AAD2C-902A-612F-E2F9-670512745E30}"/>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D885FD6B-1F19-A540-6314-5C4C0CF5782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54</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518A2C83-69E2-F090-8504-365FB35C46C2}"/>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461EC4A2-FD97-E7C2-6D47-CF747D6A7F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7695023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FB71E-38FD-BAB6-B111-B00785FC29F3}"/>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2B015562-6E43-1EC9-479B-6378F5E155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55</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7F49B832-3CE9-7F24-CE17-B1114D96332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01165F44-3252-3C86-FC5D-B2BA8D61AD8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8079494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550E-39C4-BFEA-7D5A-BCFC8C6F8404}"/>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2E9149A1-9F22-9619-B680-169E86B2E9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56</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5D7B461E-1514-222E-9251-645C50F30D7E}"/>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5FFC142-C6BD-F9A5-32AA-4F9D76C6A2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42299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104576-070F-8463-F340-8BEC9653295C}"/>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32C0AC29-2C12-48B6-4E9E-C2899FBF557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57</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9336A25D-BB7C-A275-2BDC-A1217432DC63}"/>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BF20B0AD-BAC2-9BC6-71B5-B6B3DDBC356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0044243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19C3-58EB-47A5-A9D5-9C370F7D44C4}"/>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BFC426AE-312B-9146-FF7F-B3FBE2C503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58</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93B617DE-51B9-5323-0A4B-9C9D7908FB4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E4C508CF-CFF7-B8D6-E9D7-14476A6DFB2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007883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09EFE-6BCC-3D54-B149-ACB692C5173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8F4D491F-1A46-05CE-6B6C-7BC3C29A30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59</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2939F11C-AF3E-4C2B-5EAD-CDCE0FCC3E5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37325134-FA82-1345-C3AE-34E6E623A4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939480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FA77-A574-738E-E424-39CAB297430F}"/>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9AE62EBD-3256-0E31-191B-9A6BBC2895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60</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3D6251F2-27B5-8E78-38A7-E3188637A59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E92D9EAB-3B3D-7994-0C4A-00388286B3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57145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348B-7AB8-CEE4-CD14-9946DC14DBCA}"/>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86350C61-5776-B737-3413-FEB6B5FAEC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61</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5B59791B-20E1-951A-711E-B6F1511B2C1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2B0656A-361F-DFFC-645B-7D73DC8D12F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60060728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FB9D8-9ECA-DD83-60AD-6D62CEA91EB8}"/>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3F05C267-8456-9836-0DC3-0A9F15FD75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62</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A77736A9-E11C-0EC6-B856-FA8ABC54709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CE51E2E-563B-A2A3-3159-08AFBE66DC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0160244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8EAB-C8F2-634A-C075-A96203B0538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1CA4DFE4-4733-E7A6-5D08-31C2B6FA38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63</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EC83641F-E599-E5B3-2F11-B01970ABFD40}"/>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49FFCAC-440E-9C8D-9710-F7D3AEBE3F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58184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5370E-E621-CF61-9A56-B0B67E3BF00F}"/>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E76BA11F-59EE-06E0-1AD7-49DF88E6B6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7ADE4310-4972-050B-4B49-627BB0E0A55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5551E305-85A1-ECB6-873F-E29B72D70F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20221230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F0A5E-4984-2BA3-375B-4E2003E26E6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C625AF7-F770-0C68-1BAF-5B300EE551D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64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731095D-BCBB-06B1-C733-F786E4F80C43}"/>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7BEA70A4-85BA-CCB3-9B4B-976D93BBC8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79996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62FE-E21B-A45F-96A9-E4839F9EA9E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9D922099-9E62-8B4F-9F0F-5F0BC64652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65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8CF307C-73C3-2638-9968-B0DC29F4C0C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6D71C9D-0814-F29A-5449-8CB3E6F0C0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1660339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56F2-8437-E166-64F4-052C285904CB}"/>
            </a:ext>
          </a:extLst>
        </p:cNvPr>
        <p:cNvGrpSpPr/>
        <p:nvPr/>
      </p:nvGrpSpPr>
      <p:grpSpPr>
        <a:xfrm>
          <a:off x="0" y="0"/>
          <a:ext cx="0" cy="0"/>
          <a:chOff x="0" y="0"/>
          <a:chExt cx="0" cy="0"/>
        </a:xfrm>
      </p:grpSpPr>
      <p:sp>
        <p:nvSpPr>
          <p:cNvPr id="9217" name="Rectangle 5">
            <a:extLst>
              <a:ext uri="{FF2B5EF4-FFF2-40B4-BE49-F238E27FC236}">
                <a16:creationId xmlns:a16="http://schemas.microsoft.com/office/drawing/2014/main" id="{D5E56DE5-F57B-A38E-D697-F0FAE4D1CF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C3C3377D-E3C3-D04F-8C14-BEDEFBEADF70}" type="slidenum">
              <a:rPr lang="he-IL" altLang="en-US" sz="1100" b="0">
                <a:latin typeface="Times New Roman" charset="0"/>
              </a:rPr>
              <a:pPr/>
              <a:t>66</a:t>
            </a:fld>
            <a:endParaRPr lang="en-US" altLang="en-US" sz="1100" b="0" dirty="0">
              <a:latin typeface="Times New Roman" charset="0"/>
            </a:endParaRPr>
          </a:p>
        </p:txBody>
      </p:sp>
      <p:sp>
        <p:nvSpPr>
          <p:cNvPr id="9218" name="Rectangle 2">
            <a:extLst>
              <a:ext uri="{FF2B5EF4-FFF2-40B4-BE49-F238E27FC236}">
                <a16:creationId xmlns:a16="http://schemas.microsoft.com/office/drawing/2014/main" id="{D0EA785E-C9F5-4B5C-CBF1-1879ED6C4A1E}"/>
              </a:ext>
            </a:extLst>
          </p:cNvPr>
          <p:cNvSpPr>
            <a:spLocks noGrp="1" noRot="1" noChangeAspect="1" noChangeArrowheads="1" noTextEdit="1"/>
          </p:cNvSpPr>
          <p:nvPr>
            <p:ph type="sldImg"/>
          </p:nvPr>
        </p:nvSpPr>
        <p:spPr>
          <a:xfrm>
            <a:off x="993775" y="768350"/>
            <a:ext cx="5114925" cy="3836988"/>
          </a:xfrm>
          <a:ln/>
        </p:spPr>
      </p:sp>
      <p:sp>
        <p:nvSpPr>
          <p:cNvPr id="9219" name="Rectangle 3">
            <a:extLst>
              <a:ext uri="{FF2B5EF4-FFF2-40B4-BE49-F238E27FC236}">
                <a16:creationId xmlns:a16="http://schemas.microsoft.com/office/drawing/2014/main" id="{CC9982D6-970B-9EA8-D6A5-C2A9A1887CCA}"/>
              </a:ext>
            </a:extLst>
          </p:cNvPr>
          <p:cNvSpPr>
            <a:spLocks noGrp="1" noChangeArrowheads="1"/>
          </p:cNvSpPr>
          <p:nvPr>
            <p:ph type="body" idx="1"/>
          </p:nvPr>
        </p:nvSpPr>
        <p:spPr>
          <a:xfrm>
            <a:off x="947738" y="4860925"/>
            <a:ext cx="520382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918643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2252-EF4F-44B2-379A-D0259F9E85F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E4C8DDF0-D4B8-7EC0-FA4F-374E1D6139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3FC2234-2CAB-431B-C6CF-45E7D9D6775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6E4E4C78-8A41-A0C9-C36B-481966384F8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65547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75C40-E5F8-59DE-0485-8D39B6E57EF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64ED984F-0B76-0CDF-0086-4EEE922373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3F7E403-26E7-A631-5517-51824AFF407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D06260A-79C6-595C-1D81-53A8442E65A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4148113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7FA01-1C91-6ED0-B928-EA000B4F48C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1A09ACA4-B28E-F7BB-21C2-7CBC230A07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A9D8973-CE61-63B7-2ED4-98C0FE55452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A6F49429-720A-53A4-FA29-C32EF2834AF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41038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82642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65474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30539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lvl1pPr marL="342900" indent="-342900">
              <a:buClr>
                <a:schemeClr val="tx1"/>
              </a:buClr>
              <a:buFont typeface="Arial" charset="0"/>
              <a:buChar char="•"/>
              <a:defRPr sz="1800">
                <a:latin typeface="Times New Roman" charset="0"/>
                <a:ea typeface="Times New Roman" charset="0"/>
                <a:cs typeface="Times New Roman" charset="0"/>
              </a:defRPr>
            </a:lvl1pPr>
            <a:lvl2pPr marL="742950" indent="-285750">
              <a:buClr>
                <a:schemeClr val="tx1"/>
              </a:buClr>
              <a:buFont typeface="Wingdings" charset="2"/>
              <a:buChar char="Ø"/>
              <a:defRPr>
                <a:latin typeface="Times New Roman" charset="0"/>
                <a:ea typeface="Times New Roman" charset="0"/>
                <a:cs typeface="Times New Roman" charset="0"/>
              </a:defRPr>
            </a:lvl2pPr>
            <a:lvl3pPr marL="1143000" indent="-228600">
              <a:buClr>
                <a:schemeClr val="tx1"/>
              </a:buClr>
              <a:buFont typeface="Arial" charset="0"/>
              <a:buChar char="•"/>
              <a:defRPr>
                <a:latin typeface="Times New Roman" charset="0"/>
                <a:ea typeface="Times New Roman" charset="0"/>
                <a:cs typeface="Times New Roman" charset="0"/>
              </a:defRPr>
            </a:lvl3pPr>
            <a:lvl4pPr marL="1600200" indent="-228600">
              <a:buClr>
                <a:schemeClr val="tx1"/>
              </a:buClr>
              <a:buFont typeface="Arial" charset="0"/>
              <a:buChar char="•"/>
              <a:defRPr>
                <a:latin typeface="Times New Roman" charset="0"/>
                <a:ea typeface="Times New Roman" charset="0"/>
                <a:cs typeface="Times New Roman" charset="0"/>
              </a:defRPr>
            </a:lvl4pPr>
            <a:lvl5pPr marL="2057400" indent="-228600">
              <a:buClr>
                <a:schemeClr val="tx1"/>
              </a:buClr>
              <a:buFont typeface="Arial" charset="0"/>
              <a:buChar char="•"/>
              <a:defRPr>
                <a:latin typeface="Times New Roman" charset="0"/>
                <a:ea typeface="Times New Roman" charset="0"/>
                <a:cs typeface="Times New Roma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Tree>
    <p:extLst>
      <p:ext uri="{BB962C8B-B14F-4D97-AF65-F5344CB8AC3E}">
        <p14:creationId xmlns:p14="http://schemas.microsoft.com/office/powerpoint/2010/main" val="657255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80455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671131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923682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9678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6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4360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2037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28600" y="838200"/>
            <a:ext cx="8610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2" name="Rectangle 4">
            <a:extLst>
              <a:ext uri="{FF2B5EF4-FFF2-40B4-BE49-F238E27FC236}">
                <a16:creationId xmlns:a16="http://schemas.microsoft.com/office/drawing/2014/main" id="{DEC6AE46-F9A9-ACFD-BFEF-33F778221D53}"/>
              </a:ext>
            </a:extLst>
          </p:cNvPr>
          <p:cNvSpPr txBox="1">
            <a:spLocks noChangeArrowheads="1"/>
          </p:cNvSpPr>
          <p:nvPr userDrawn="1"/>
        </p:nvSpPr>
        <p:spPr bwMode="auto">
          <a:xfrm>
            <a:off x="162560" y="6612474"/>
            <a:ext cx="8610600" cy="17440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b="0" dirty="0">
                <a:solidFill>
                  <a:schemeClr val="tx1">
                    <a:lumMod val="65000"/>
                    <a:lumOff val="35000"/>
                  </a:schemeClr>
                </a:solidFill>
                <a:latin typeface="Arial" charset="0"/>
                <a:ea typeface="Arial" charset="0"/>
                <a:cs typeface="Arial" charset="0"/>
              </a:rPr>
              <a:t>Intro to CS / RUNI / lecture 13-1                                                                                                                                                          </a:t>
            </a:r>
            <a:r>
              <a:rPr lang="he-IL" sz="1000" b="0" dirty="0">
                <a:solidFill>
                  <a:schemeClr val="tx1">
                    <a:lumMod val="65000"/>
                    <a:lumOff val="35000"/>
                  </a:schemeClr>
                </a:solidFill>
                <a:latin typeface="Arial" charset="0"/>
                <a:ea typeface="Arial" charset="0"/>
                <a:cs typeface="Arial" charset="0"/>
              </a:rPr>
              <a:t>            </a:t>
            </a:r>
            <a:r>
              <a:rPr lang="en-US" sz="1000" b="0" dirty="0">
                <a:solidFill>
                  <a:schemeClr val="tx1">
                    <a:lumMod val="65000"/>
                    <a:lumOff val="35000"/>
                  </a:schemeClr>
                </a:solidFill>
                <a:latin typeface="Arial" charset="0"/>
                <a:ea typeface="Arial" charset="0"/>
                <a:cs typeface="Arial" charset="0"/>
              </a:rPr>
              <a:t>       slide </a:t>
            </a:r>
            <a:fld id="{0E022C0D-3723-2343-B86A-05A05703B5CB}" type="slidenum">
              <a:rPr lang="en-US" sz="1000" b="0" smtClean="0">
                <a:solidFill>
                  <a:schemeClr val="tx1">
                    <a:lumMod val="65000"/>
                    <a:lumOff val="35000"/>
                  </a:schemeClr>
                </a:solidFill>
                <a:latin typeface="Arial" charset="0"/>
                <a:ea typeface="Arial" charset="0"/>
                <a:cs typeface="Arial" charset="0"/>
              </a:rPr>
              <a:pPr>
                <a:defRPr/>
              </a:pPr>
              <a:t>‹#›</a:t>
            </a:fld>
            <a:r>
              <a:rPr lang="en-US" sz="1000" b="0" dirty="0">
                <a:solidFill>
                  <a:schemeClr val="tx1">
                    <a:lumMod val="65000"/>
                    <a:lumOff val="35000"/>
                  </a:schemeClr>
                </a:solidFill>
                <a:latin typeface="Arial" charset="0"/>
                <a:ea typeface="Arial" charset="0"/>
                <a:cs typeface="Arial" charset="0"/>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285750" indent="-285750" algn="l" rtl="0" eaLnBrk="0" fontAlgn="base" hangingPunct="0">
        <a:spcBef>
          <a:spcPct val="60000"/>
        </a:spcBef>
        <a:spcAft>
          <a:spcPct val="0"/>
        </a:spcAft>
        <a:buClr>
          <a:schemeClr val="tx1"/>
        </a:buClr>
        <a:buSzPct val="100000"/>
        <a:buFont typeface="Arial" charset="0"/>
        <a:buChar char="•"/>
        <a:defRPr sz="20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2pPr>
      <a:lvl3pPr marL="914400" algn="l" rtl="0" eaLnBrk="0" fontAlgn="base" hangingPunct="0">
        <a:spcBef>
          <a:spcPct val="20000"/>
        </a:spcBef>
        <a:spcAft>
          <a:spcPct val="0"/>
        </a:spcAft>
        <a:buClr>
          <a:srgbClr val="003300"/>
        </a:buClr>
        <a:buSzPct val="75000"/>
        <a:buFont typeface="Wingdings" charset="2"/>
        <a:defRPr sz="1600">
          <a:solidFill>
            <a:schemeClr val="tx1"/>
          </a:solidFill>
          <a:latin typeface="Times New Roman" charset="0"/>
          <a:ea typeface="Times New Roman" charset="0"/>
          <a:cs typeface="Times New Roman" charset="0"/>
        </a:defRPr>
      </a:lvl3pPr>
      <a:lvl4pPr marL="1371600" algn="l" rtl="0" eaLnBrk="0" fontAlgn="base" hangingPunct="0">
        <a:spcBef>
          <a:spcPct val="20000"/>
        </a:spcBef>
        <a:spcAft>
          <a:spcPct val="0"/>
        </a:spcAft>
        <a:buClr>
          <a:srgbClr val="003300"/>
        </a:buClr>
        <a:buSzPct val="100000"/>
        <a:buFont typeface="Wingdings" charset="2"/>
        <a:defRPr sz="1600">
          <a:solidFill>
            <a:schemeClr val="tx1"/>
          </a:solidFill>
          <a:latin typeface="Times New Roman" charset="0"/>
          <a:ea typeface="Times New Roman" charset="0"/>
          <a:cs typeface="Times New Roman" charset="0"/>
        </a:defRPr>
      </a:lvl4pPr>
      <a:lvl5pPr marL="1828800" algn="l" rtl="0" eaLnBrk="0" fontAlgn="base" hangingPunct="0">
        <a:spcBef>
          <a:spcPct val="20000"/>
        </a:spcBef>
        <a:spcAft>
          <a:spcPct val="0"/>
        </a:spcAft>
        <a:buClr>
          <a:srgbClr val="003300"/>
        </a:buClr>
        <a:buSzPct val="100000"/>
        <a:buFont typeface="Wingdings" charset="2"/>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theme/media/image1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theme/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theme/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theme/media/image14.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theme/media/image16.jpeg"/><Relationship Id="rId4" Type="http://schemas.openxmlformats.org/officeDocument/2006/relationships/image" Target="../../theme/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theme/media/image16.jpeg"/><Relationship Id="rId4" Type="http://schemas.openxmlformats.org/officeDocument/2006/relationships/image" Target="../../theme/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theme/media/image15.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theme/media/image14.jpeg"/><Relationship Id="rId4" Type="http://schemas.openxmlformats.org/officeDocument/2006/relationships/image" Target="../../theme/media/image17.jpe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theme/media/image10.jpeg"/><Relationship Id="rId4" Type="http://schemas.openxmlformats.org/officeDocument/2006/relationships/image" Target="../../theme/media/image17.jpe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theme/media/image14.jpe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theme/media/image14.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theme/media/image11.jpeg"/><Relationship Id="rId5" Type="http://schemas.openxmlformats.org/officeDocument/2006/relationships/image" Target="../../theme/media/image1.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theme/media/image14.jpeg"/></Relationships>
</file>

<file path=ppt/slides/_rels/slide48.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theme/media/image14.jpeg"/></Relationships>
</file>

<file path=ppt/slides/_rels/slide49.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3.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theme/media/image19.jpeg"/></Relationships>
</file>

<file path=ppt/slides/_rels/slide56.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cs.toronto.edu/~kriz/cifar.html" TargetMode="External"/><Relationship Id="rId7"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theme/media/image18.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https://www.cs.toronto.edu/~kriz/cifar.html" TargetMode="External"/><Relationship Id="rId7"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theme/media/image18.jpeg"/></Relationships>
</file>

<file path=ppt/slides/_rels/slide61.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2.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3.png"/></Relationships>
</file>

<file path=ppt/slides/_rels/slide63.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type="ctrTitle"/>
          </p:nvPr>
        </p:nvSpPr>
        <p:spPr>
          <a:xfrm>
            <a:off x="1371600" y="1981200"/>
            <a:ext cx="6172200" cy="533400"/>
          </a:xfrm>
        </p:spPr>
        <p:txBody>
          <a:bodyPr wrap="none"/>
          <a:lstStyle/>
          <a:p>
            <a:pPr algn="ctr">
              <a:spcBef>
                <a:spcPct val="100000"/>
              </a:spcBef>
              <a:spcAft>
                <a:spcPct val="35000"/>
              </a:spcAft>
              <a:defRPr/>
            </a:pPr>
            <a:r>
              <a:rPr lang="en-US" sz="2800" dirty="0">
                <a:latin typeface="+mj-lt"/>
                <a:cs typeface="+mj-cs"/>
              </a:rPr>
              <a:t>Machine Learning</a:t>
            </a:r>
          </a:p>
        </p:txBody>
      </p:sp>
      <p:sp>
        <p:nvSpPr>
          <p:cNvPr id="8195" name="Rectangle 4"/>
          <p:cNvSpPr>
            <a:spLocks noChangeArrowheads="1"/>
          </p:cNvSpPr>
          <p:nvPr/>
        </p:nvSpPr>
        <p:spPr bwMode="auto">
          <a:xfrm>
            <a:off x="152400" y="76200"/>
            <a:ext cx="289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eaLnBrk="0" fontAlgn="base" hangingPunct="0">
              <a:spcBef>
                <a:spcPct val="0"/>
              </a:spcBef>
              <a:spcAft>
                <a:spcPct val="0"/>
              </a:spcAft>
              <a:defRPr sz="2000" b="1">
                <a:solidFill>
                  <a:schemeClr val="tx1"/>
                </a:solidFill>
                <a:latin typeface="Arial" charset="0"/>
                <a:ea typeface="ＭＳ Ｐゴシック" charset="-128"/>
              </a:defRPr>
            </a:lvl9pPr>
          </a:lstStyle>
          <a:p>
            <a:r>
              <a:rPr lang="en-US" altLang="en-US" sz="1400" b="0" dirty="0"/>
              <a:t>Efi Arazi School of Computer Science</a:t>
            </a:r>
          </a:p>
          <a:p>
            <a:r>
              <a:rPr lang="en-US" altLang="en-US" sz="1400" b="0" dirty="0"/>
              <a:t>Introduction to Computer Science</a:t>
            </a:r>
          </a:p>
          <a:p>
            <a:r>
              <a:rPr lang="en-US" altLang="en-US" sz="1400" b="0" dirty="0"/>
              <a:t>Shimon Schocken</a:t>
            </a:r>
          </a:p>
        </p:txBody>
      </p:sp>
      <p:sp>
        <p:nvSpPr>
          <p:cNvPr id="4100" name="Rectangle 5"/>
          <p:cNvSpPr>
            <a:spLocks noChangeArrowheads="1"/>
          </p:cNvSpPr>
          <p:nvPr/>
        </p:nvSpPr>
        <p:spPr bwMode="auto">
          <a:xfrm>
            <a:off x="1447800" y="1524000"/>
            <a:ext cx="617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lgn="ctr">
              <a:defRPr sz="2000" b="1">
                <a:solidFill>
                  <a:schemeClr val="tx1"/>
                </a:solidFill>
                <a:latin typeface="Arial" charset="0"/>
                <a:ea typeface="ＭＳ Ｐゴシック" charset="-128"/>
              </a:defRPr>
            </a:lvl1pPr>
            <a:lvl2pPr marL="742950" indent="-285750" algn="ctr">
              <a:defRPr sz="2000" b="1">
                <a:solidFill>
                  <a:schemeClr val="tx1"/>
                </a:solidFill>
                <a:latin typeface="Arial" charset="0"/>
                <a:ea typeface="ＭＳ Ｐゴシック" charset="-128"/>
              </a:defRPr>
            </a:lvl2pPr>
            <a:lvl3pPr marL="1143000" indent="-228600" algn="ctr">
              <a:defRPr sz="2000" b="1">
                <a:solidFill>
                  <a:schemeClr val="tx1"/>
                </a:solidFill>
                <a:latin typeface="Arial" charset="0"/>
                <a:ea typeface="ＭＳ Ｐゴシック" charset="-128"/>
              </a:defRPr>
            </a:lvl3pPr>
            <a:lvl4pPr marL="1600200" indent="-228600" algn="ctr">
              <a:defRPr sz="2000" b="1">
                <a:solidFill>
                  <a:schemeClr val="tx1"/>
                </a:solidFill>
                <a:latin typeface="Arial" charset="0"/>
                <a:ea typeface="ＭＳ Ｐゴシック" charset="-128"/>
              </a:defRPr>
            </a:lvl4pPr>
            <a:lvl5pPr marL="2057400" indent="-228600" algn="ctr">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pPr>
              <a:defRPr/>
            </a:pPr>
            <a:r>
              <a:rPr lang="en-US" altLang="en-US" sz="1600" b="0" dirty="0">
                <a:solidFill>
                  <a:srgbClr val="737373"/>
                </a:solidFill>
                <a:latin typeface="+mj-lt"/>
                <a:cs typeface="+mj-cs"/>
              </a:rPr>
              <a:t>Lecture 13-1</a:t>
            </a:r>
            <a:endParaRPr lang="en-US" altLang="en-US" sz="2400" b="0" dirty="0">
              <a:latin typeface="+mj-lt"/>
              <a:cs typeface="+mj-cs"/>
            </a:endParaRPr>
          </a:p>
        </p:txBody>
      </p:sp>
      <p:pic>
        <p:nvPicPr>
          <p:cNvPr id="55298" name="Picture 2" descr="An artistic representation of a machine learning model analyzing an image to predict an elephant. The image prominently features a computer screen with a clear digital illustration of an elephant being highlighted, surrounded by colorful neural network nodes and pathways overlaid on the image. The workspace includes additional monitors displaying code, data visualizations, and neural network diagrams. The setting is clean and futuristic, with a bright, innovative atmosphere. Adjustments emphasize clarity and focus on the elephant prediction process, making the model's function visually distinct and engaging.">
            <a:extLst>
              <a:ext uri="{FF2B5EF4-FFF2-40B4-BE49-F238E27FC236}">
                <a16:creationId xmlns:a16="http://schemas.microsoft.com/office/drawing/2014/main" id="{52B35824-336F-BD51-2CFA-BFABC7698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628900"/>
            <a:ext cx="27051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0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4F2D-35EB-B8D1-20A5-1AFAF856D8EF}"/>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4A1C0EA-D8B5-A3FA-115C-33C9BE83C955}"/>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DDB058ED-14FF-4F27-6A78-11EF744C105E}"/>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76805B45-CA53-6E6B-80F1-2417465644CC}"/>
              </a:ext>
            </a:extLst>
          </p:cNvPr>
          <p:cNvSpPr/>
          <p:nvPr/>
        </p:nvSpPr>
        <p:spPr bwMode="auto">
          <a:xfrm>
            <a:off x="990600" y="15271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13453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2F910DC-408F-B4B5-1803-C56D87910AA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D6633B10-2512-40B9-3B0E-ACA02AEDAF6D}"/>
              </a:ext>
            </a:extLst>
          </p:cNvPr>
          <p:cNvSpPr>
            <a:spLocks noGrp="1" noChangeArrowheads="1"/>
          </p:cNvSpPr>
          <p:nvPr>
            <p:ph type="title"/>
          </p:nvPr>
        </p:nvSpPr>
        <p:spPr/>
        <p:txBody>
          <a:bodyPr/>
          <a:lstStyle/>
          <a:p>
            <a:pPr>
              <a:defRPr/>
            </a:pPr>
            <a:r>
              <a:rPr lang="en-US" dirty="0">
                <a:cs typeface="+mj-cs"/>
              </a:rPr>
              <a:t>Let’s take a simpler problem</a:t>
            </a:r>
          </a:p>
        </p:txBody>
      </p:sp>
      <p:sp>
        <p:nvSpPr>
          <p:cNvPr id="25" name="Rectangle 89">
            <a:extLst>
              <a:ext uri="{FF2B5EF4-FFF2-40B4-BE49-F238E27FC236}">
                <a16:creationId xmlns:a16="http://schemas.microsoft.com/office/drawing/2014/main" id="{7478F195-42CB-9D45-A3A1-823F73B8E222}"/>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You are a data analyst working for a big real-estate firm, and your task is to write a program that can predict the initial price of a given property.</a:t>
            </a:r>
          </a:p>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Where should we start?</a:t>
            </a:r>
          </a:p>
        </p:txBody>
      </p:sp>
    </p:spTree>
    <p:extLst>
      <p:ext uri="{BB962C8B-B14F-4D97-AF65-F5344CB8AC3E}">
        <p14:creationId xmlns:p14="http://schemas.microsoft.com/office/powerpoint/2010/main" val="971394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F8B7BBE-991C-B90E-4B55-19AC6EF63BC0}"/>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CDDEFDDA-EA7D-A49D-23B9-29E6A4310998}"/>
              </a:ext>
            </a:extLst>
          </p:cNvPr>
          <p:cNvSpPr>
            <a:spLocks noGrp="1" noChangeArrowheads="1"/>
          </p:cNvSpPr>
          <p:nvPr>
            <p:ph type="title"/>
          </p:nvPr>
        </p:nvSpPr>
        <p:spPr/>
        <p:txBody>
          <a:bodyPr/>
          <a:lstStyle/>
          <a:p>
            <a:pPr>
              <a:defRPr/>
            </a:pPr>
            <a:r>
              <a:rPr lang="en-US" dirty="0">
                <a:cs typeface="+mj-cs"/>
              </a:rPr>
              <a:t>Price prediction</a:t>
            </a:r>
          </a:p>
        </p:txBody>
      </p:sp>
      <p:graphicFrame>
        <p:nvGraphicFramePr>
          <p:cNvPr id="2" name="Google Shape;159;p28">
            <a:extLst>
              <a:ext uri="{FF2B5EF4-FFF2-40B4-BE49-F238E27FC236}">
                <a16:creationId xmlns:a16="http://schemas.microsoft.com/office/drawing/2014/main" id="{A8037CA2-28E7-91E7-8647-7F1F36561FA7}"/>
              </a:ext>
            </a:extLst>
          </p:cNvPr>
          <p:cNvGraphicFramePr/>
          <p:nvPr>
            <p:extLst>
              <p:ext uri="{D42A27DB-BD31-4B8C-83A1-F6EECF244321}">
                <p14:modId xmlns:p14="http://schemas.microsoft.com/office/powerpoint/2010/main" val="1091474913"/>
              </p:ext>
            </p:extLst>
          </p:nvPr>
        </p:nvGraphicFramePr>
        <p:xfrm>
          <a:off x="878542" y="2089806"/>
          <a:ext cx="3747248" cy="3853790"/>
        </p:xfrm>
        <a:graphic>
          <a:graphicData uri="http://schemas.openxmlformats.org/drawingml/2006/table">
            <a:tbl>
              <a:tblPr firstRow="1" bandRow="1">
                <a:noFill/>
              </a:tblPr>
              <a:tblGrid>
                <a:gridCol w="936812">
                  <a:extLst>
                    <a:ext uri="{9D8B030D-6E8A-4147-A177-3AD203B41FA5}">
                      <a16:colId xmlns:a16="http://schemas.microsoft.com/office/drawing/2014/main" val="20000"/>
                    </a:ext>
                  </a:extLst>
                </a:gridCol>
                <a:gridCol w="936812">
                  <a:extLst>
                    <a:ext uri="{9D8B030D-6E8A-4147-A177-3AD203B41FA5}">
                      <a16:colId xmlns:a16="http://schemas.microsoft.com/office/drawing/2014/main" val="20001"/>
                    </a:ext>
                  </a:extLst>
                </a:gridCol>
                <a:gridCol w="936812">
                  <a:extLst>
                    <a:ext uri="{9D8B030D-6E8A-4147-A177-3AD203B41FA5}">
                      <a16:colId xmlns:a16="http://schemas.microsoft.com/office/drawing/2014/main" val="20002"/>
                    </a:ext>
                  </a:extLst>
                </a:gridCol>
                <a:gridCol w="936812">
                  <a:extLst>
                    <a:ext uri="{9D8B030D-6E8A-4147-A177-3AD203B41FA5}">
                      <a16:colId xmlns:a16="http://schemas.microsoft.com/office/drawing/2014/main" val="20003"/>
                    </a:ext>
                  </a:extLst>
                </a:gridCol>
              </a:tblGrid>
              <a:tr h="460344">
                <a:tc>
                  <a:txBody>
                    <a:bodyPr/>
                    <a:lstStyle/>
                    <a:p>
                      <a:pPr marL="0" marR="0" lvl="0" indent="0" algn="l" rtl="0">
                        <a:spcBef>
                          <a:spcPts val="0"/>
                        </a:spcBef>
                        <a:spcAft>
                          <a:spcPts val="0"/>
                        </a:spcAft>
                        <a:buNone/>
                      </a:pPr>
                      <a:r>
                        <a:rPr lang="en" sz="900" u="none" strike="noStrike" cap="none" dirty="0">
                          <a:solidFill>
                            <a:schemeClr val="bg1"/>
                          </a:solidFill>
                        </a:rPr>
                        <a:t>property index</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number of rooms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sq. meters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price</a:t>
                      </a:r>
                      <a:endParaRPr sz="900" dirty="0">
                        <a:solidFill>
                          <a:schemeClr val="bg1"/>
                        </a:solidFill>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1"/>
                  </a:ext>
                </a:extLst>
              </a:tr>
              <a:tr h="315638">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dirty="0"/>
                        <a:t>750,000</a:t>
                      </a:r>
                      <a:endParaRPr sz="900" dirty="0"/>
                    </a:p>
                  </a:txBody>
                  <a:tcPr marL="68600" marR="68600" marT="34300" marB="34300"/>
                </a:tc>
                <a:extLst>
                  <a:ext uri="{0D108BD9-81ED-4DB2-BD59-A6C34878D82A}">
                    <a16:rowId xmlns:a16="http://schemas.microsoft.com/office/drawing/2014/main" val="10002"/>
                  </a:ext>
                </a:extLst>
              </a:tr>
              <a:tr h="276217">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32</a:t>
                      </a:r>
                      <a:endParaRPr sz="900"/>
                    </a:p>
                  </a:txBody>
                  <a:tcPr marL="68600" marR="68600" marT="34300" marB="34300"/>
                </a:tc>
                <a:tc>
                  <a:txBody>
                    <a:bodyPr/>
                    <a:lstStyle/>
                    <a:p>
                      <a:pPr marL="0" marR="0" lvl="0" indent="0" algn="l" rtl="0">
                        <a:spcBef>
                          <a:spcPts val="0"/>
                        </a:spcBef>
                        <a:spcAft>
                          <a:spcPts val="0"/>
                        </a:spcAft>
                        <a:buNone/>
                      </a:pPr>
                      <a:r>
                        <a:rPr lang="en" sz="900" dirty="0"/>
                        <a:t>725,000</a:t>
                      </a:r>
                      <a:endParaRPr sz="900" dirty="0"/>
                    </a:p>
                  </a:txBody>
                  <a:tcPr marL="68600" marR="68600" marT="34300" marB="34300"/>
                </a:tc>
                <a:extLst>
                  <a:ext uri="{0D108BD9-81ED-4DB2-BD59-A6C34878D82A}">
                    <a16:rowId xmlns:a16="http://schemas.microsoft.com/office/drawing/2014/main" val="10003"/>
                  </a:ext>
                </a:extLst>
              </a:tr>
              <a:tr h="276217">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1.5</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dirty="0"/>
                        <a:t>700,000</a:t>
                      </a:r>
                      <a:endParaRPr sz="900" dirty="0"/>
                    </a:p>
                  </a:txBody>
                  <a:tcPr marL="68600" marR="68600" marT="34300" marB="34300"/>
                </a:tc>
                <a:extLst>
                  <a:ext uri="{0D108BD9-81ED-4DB2-BD59-A6C34878D82A}">
                    <a16:rowId xmlns:a16="http://schemas.microsoft.com/office/drawing/2014/main" val="10004"/>
                  </a:ext>
                </a:extLst>
              </a:tr>
              <a:tr h="276217">
                <a:tc>
                  <a:txBody>
                    <a:bodyPr/>
                    <a:lstStyle/>
                    <a:p>
                      <a:pPr marL="0" marR="0" lvl="0" indent="0" algn="l" rtl="0">
                        <a:spcBef>
                          <a:spcPts val="0"/>
                        </a:spcBef>
                        <a:spcAft>
                          <a:spcPts val="0"/>
                        </a:spcAft>
                        <a:buNone/>
                      </a:pPr>
                      <a:r>
                        <a:rPr lang="en" sz="900"/>
                        <a:t>5</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dirty="0"/>
                        <a:t>800,000</a:t>
                      </a:r>
                      <a:endParaRPr sz="900" dirty="0"/>
                    </a:p>
                  </a:txBody>
                  <a:tcPr marL="68600" marR="68600" marT="34300" marB="34300"/>
                </a:tc>
                <a:extLst>
                  <a:ext uri="{0D108BD9-81ED-4DB2-BD59-A6C34878D82A}">
                    <a16:rowId xmlns:a16="http://schemas.microsoft.com/office/drawing/2014/main" val="10005"/>
                  </a:ext>
                </a:extLst>
              </a:tr>
              <a:tr h="276217">
                <a:tc>
                  <a:txBody>
                    <a:bodyPr/>
                    <a:lstStyle/>
                    <a:p>
                      <a:pPr marL="0" marR="0" lvl="0" indent="0" algn="l" rtl="0">
                        <a:spcBef>
                          <a:spcPts val="0"/>
                        </a:spcBef>
                        <a:spcAft>
                          <a:spcPts val="0"/>
                        </a:spcAft>
                        <a:buNone/>
                      </a:pPr>
                      <a:r>
                        <a:rPr lang="en" sz="900"/>
                        <a:t>6</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37</a:t>
                      </a:r>
                      <a:endParaRPr sz="900"/>
                    </a:p>
                  </a:txBody>
                  <a:tcPr marL="68600" marR="68600" marT="34300" marB="34300"/>
                </a:tc>
                <a:tc>
                  <a:txBody>
                    <a:bodyPr/>
                    <a:lstStyle/>
                    <a:p>
                      <a:pPr marL="0" marR="0" lvl="0" indent="0" algn="l" rtl="0">
                        <a:spcBef>
                          <a:spcPts val="0"/>
                        </a:spcBef>
                        <a:spcAft>
                          <a:spcPts val="0"/>
                        </a:spcAft>
                        <a:buNone/>
                      </a:pPr>
                      <a:r>
                        <a:rPr lang="en" sz="900" dirty="0"/>
                        <a:t>820,000</a:t>
                      </a:r>
                      <a:endParaRPr sz="900" dirty="0"/>
                    </a:p>
                  </a:txBody>
                  <a:tcPr marL="68600" marR="68600" marT="34300" marB="34300"/>
                </a:tc>
                <a:extLst>
                  <a:ext uri="{0D108BD9-81ED-4DB2-BD59-A6C34878D82A}">
                    <a16:rowId xmlns:a16="http://schemas.microsoft.com/office/drawing/2014/main" val="10006"/>
                  </a:ext>
                </a:extLst>
              </a:tr>
              <a:tr h="276217">
                <a:tc>
                  <a:txBody>
                    <a:bodyPr/>
                    <a:lstStyle/>
                    <a:p>
                      <a:pPr marL="0" marR="0" lvl="0" indent="0" algn="l" rtl="0">
                        <a:spcBef>
                          <a:spcPts val="0"/>
                        </a:spcBef>
                        <a:spcAft>
                          <a:spcPts val="0"/>
                        </a:spcAft>
                        <a:buNone/>
                      </a:pPr>
                      <a:r>
                        <a:rPr lang="en" sz="900"/>
                        <a:t>7</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43</a:t>
                      </a:r>
                      <a:endParaRPr sz="900"/>
                    </a:p>
                  </a:txBody>
                  <a:tcPr marL="68600" marR="68600" marT="34300" marB="34300"/>
                </a:tc>
                <a:tc>
                  <a:txBody>
                    <a:bodyPr/>
                    <a:lstStyle/>
                    <a:p>
                      <a:pPr marL="0" marR="0" lvl="0" indent="0" algn="l" rtl="0">
                        <a:spcBef>
                          <a:spcPts val="0"/>
                        </a:spcBef>
                        <a:spcAft>
                          <a:spcPts val="0"/>
                        </a:spcAft>
                        <a:buNone/>
                      </a:pPr>
                      <a:r>
                        <a:rPr lang="en" sz="900" dirty="0"/>
                        <a:t>1,050,000</a:t>
                      </a:r>
                      <a:endParaRPr sz="1100" dirty="0"/>
                    </a:p>
                  </a:txBody>
                  <a:tcPr marL="68600" marR="68600" marT="34300" marB="34300"/>
                </a:tc>
                <a:extLst>
                  <a:ext uri="{0D108BD9-81ED-4DB2-BD59-A6C34878D82A}">
                    <a16:rowId xmlns:a16="http://schemas.microsoft.com/office/drawing/2014/main" val="10007"/>
                  </a:ext>
                </a:extLst>
              </a:tr>
              <a:tr h="276217">
                <a:tc>
                  <a:txBody>
                    <a:bodyPr/>
                    <a:lstStyle/>
                    <a:p>
                      <a:pPr marL="0" marR="0" lvl="0" indent="0" algn="l" rtl="0">
                        <a:spcBef>
                          <a:spcPts val="0"/>
                        </a:spcBef>
                        <a:spcAft>
                          <a:spcPts val="0"/>
                        </a:spcAft>
                        <a:buNone/>
                      </a:pPr>
                      <a:r>
                        <a:rPr lang="en" sz="900"/>
                        <a:t>8</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a:t>44</a:t>
                      </a:r>
                      <a:endParaRPr sz="90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8"/>
                  </a:ext>
                </a:extLst>
              </a:tr>
              <a:tr h="276217">
                <a:tc>
                  <a:txBody>
                    <a:bodyPr/>
                    <a:lstStyle/>
                    <a:p>
                      <a:pPr marL="0" marR="0" lvl="0" indent="0" algn="l" rtl="0">
                        <a:spcBef>
                          <a:spcPts val="0"/>
                        </a:spcBef>
                        <a:spcAft>
                          <a:spcPts val="0"/>
                        </a:spcAft>
                        <a:buNone/>
                      </a:pPr>
                      <a:r>
                        <a:rPr lang="en" sz="900"/>
                        <a:t>9</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dirty="0"/>
                        <a:t>42</a:t>
                      </a:r>
                      <a:endParaRPr sz="900" dirty="0"/>
                    </a:p>
                  </a:txBody>
                  <a:tcPr marL="68600" marR="68600" marT="34300" marB="34300"/>
                </a:tc>
                <a:tc>
                  <a:txBody>
                    <a:bodyPr/>
                    <a:lstStyle/>
                    <a:p>
                      <a:pPr marL="0" marR="0" lvl="0" indent="0" algn="l" rtl="0">
                        <a:spcBef>
                          <a:spcPts val="0"/>
                        </a:spcBef>
                        <a:spcAft>
                          <a:spcPts val="0"/>
                        </a:spcAft>
                        <a:buNone/>
                      </a:pPr>
                      <a:r>
                        <a:rPr lang="en" sz="900" dirty="0"/>
                        <a:t>950,000</a:t>
                      </a:r>
                      <a:endParaRPr sz="900" dirty="0"/>
                    </a:p>
                  </a:txBody>
                  <a:tcPr marL="68600" marR="68600" marT="34300" marB="34300"/>
                </a:tc>
                <a:extLst>
                  <a:ext uri="{0D108BD9-81ED-4DB2-BD59-A6C34878D82A}">
                    <a16:rowId xmlns:a16="http://schemas.microsoft.com/office/drawing/2014/main" val="10009"/>
                  </a:ext>
                </a:extLst>
              </a:tr>
              <a:tr h="276217">
                <a:tc>
                  <a:txBody>
                    <a:bodyPr/>
                    <a:lstStyle/>
                    <a:p>
                      <a:pPr marL="0" marR="0" lvl="0" indent="0" algn="l" rtl="0">
                        <a:spcBef>
                          <a:spcPts val="0"/>
                        </a:spcBef>
                        <a:spcAft>
                          <a:spcPts val="0"/>
                        </a:spcAft>
                        <a:buNone/>
                      </a:pPr>
                      <a:r>
                        <a:rPr lang="en" sz="900"/>
                        <a:t>10</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75</a:t>
                      </a:r>
                      <a:endParaRPr sz="900"/>
                    </a:p>
                  </a:txBody>
                  <a:tcPr marL="68600" marR="68600" marT="34300" marB="34300"/>
                </a:tc>
                <a:tc>
                  <a:txBody>
                    <a:bodyPr/>
                    <a:lstStyle/>
                    <a:p>
                      <a:pPr marL="0" marR="0" lvl="0" indent="0" algn="l" rtl="0">
                        <a:spcBef>
                          <a:spcPts val="0"/>
                        </a:spcBef>
                        <a:spcAft>
                          <a:spcPts val="0"/>
                        </a:spcAft>
                        <a:buNone/>
                      </a:pPr>
                      <a:r>
                        <a:rPr lang="en" sz="900" dirty="0"/>
                        <a:t>1,200,000</a:t>
                      </a:r>
                      <a:endParaRPr sz="900" dirty="0"/>
                    </a:p>
                  </a:txBody>
                  <a:tcPr marL="68600" marR="68600" marT="34300" marB="34300"/>
                </a:tc>
                <a:extLst>
                  <a:ext uri="{0D108BD9-81ED-4DB2-BD59-A6C34878D82A}">
                    <a16:rowId xmlns:a16="http://schemas.microsoft.com/office/drawing/2014/main" val="10010"/>
                  </a:ext>
                </a:extLst>
              </a:tr>
              <a:tr h="276217">
                <a:tc>
                  <a:txBody>
                    <a:bodyPr/>
                    <a:lstStyle/>
                    <a:p>
                      <a:pPr marL="0" marR="0" lvl="0" indent="0" algn="l" rtl="0">
                        <a:spcBef>
                          <a:spcPts val="0"/>
                        </a:spcBef>
                        <a:spcAft>
                          <a:spcPts val="0"/>
                        </a:spcAft>
                        <a:buNone/>
                      </a:pPr>
                      <a:r>
                        <a:rPr lang="en" sz="900"/>
                        <a:t>11</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65</a:t>
                      </a:r>
                      <a:endParaRPr sz="900"/>
                    </a:p>
                  </a:txBody>
                  <a:tcPr marL="68600" marR="68600" marT="34300" marB="34300"/>
                </a:tc>
                <a:tc>
                  <a:txBody>
                    <a:bodyPr/>
                    <a:lstStyle/>
                    <a:p>
                      <a:pPr marL="0" marR="0" lvl="0" indent="0" algn="l" rtl="0">
                        <a:spcBef>
                          <a:spcPts val="0"/>
                        </a:spcBef>
                        <a:spcAft>
                          <a:spcPts val="0"/>
                        </a:spcAft>
                        <a:buNone/>
                      </a:pPr>
                      <a:r>
                        <a:rPr lang="en" sz="900" dirty="0"/>
                        <a:t>1,300,000</a:t>
                      </a:r>
                      <a:endParaRPr sz="900" dirty="0"/>
                    </a:p>
                  </a:txBody>
                  <a:tcPr marL="68600" marR="68600" marT="34300" marB="34300"/>
                </a:tc>
                <a:extLst>
                  <a:ext uri="{0D108BD9-81ED-4DB2-BD59-A6C34878D82A}">
                    <a16:rowId xmlns:a16="http://schemas.microsoft.com/office/drawing/2014/main" val="10011"/>
                  </a:ext>
                </a:extLst>
              </a:tr>
              <a:tr h="276217">
                <a:tc>
                  <a:txBody>
                    <a:bodyPr/>
                    <a:lstStyle/>
                    <a:p>
                      <a:pPr marL="0" marR="0" lvl="0" indent="0" algn="l" rtl="0">
                        <a:spcBef>
                          <a:spcPts val="0"/>
                        </a:spcBef>
                        <a:spcAft>
                          <a:spcPts val="0"/>
                        </a:spcAft>
                        <a:buNone/>
                      </a:pPr>
                      <a:r>
                        <a:rPr lang="en" sz="900"/>
                        <a:t>12</a:t>
                      </a:r>
                      <a:endParaRPr sz="900"/>
                    </a:p>
                  </a:txBody>
                  <a:tcPr marL="68600" marR="68600" marT="34300" marB="34300"/>
                </a:tc>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89</a:t>
                      </a:r>
                      <a:endParaRPr sz="900"/>
                    </a:p>
                  </a:txBody>
                  <a:tcPr marL="68600" marR="68600" marT="34300" marB="34300"/>
                </a:tc>
                <a:tc>
                  <a:txBody>
                    <a:bodyPr/>
                    <a:lstStyle/>
                    <a:p>
                      <a:pPr marL="0" marR="0" lvl="0" indent="0" algn="l" rtl="0">
                        <a:spcBef>
                          <a:spcPts val="0"/>
                        </a:spcBef>
                        <a:spcAft>
                          <a:spcPts val="0"/>
                        </a:spcAft>
                        <a:buNone/>
                      </a:pPr>
                      <a:r>
                        <a:rPr lang="en" sz="900" dirty="0"/>
                        <a:t>1,250,000</a:t>
                      </a:r>
                      <a:endParaRPr sz="900" dirty="0"/>
                    </a:p>
                  </a:txBody>
                  <a:tcPr marL="68600" marR="68600" marT="34300" marB="34300"/>
                </a:tc>
                <a:extLst>
                  <a:ext uri="{0D108BD9-81ED-4DB2-BD59-A6C34878D82A}">
                    <a16:rowId xmlns:a16="http://schemas.microsoft.com/office/drawing/2014/main" val="10012"/>
                  </a:ext>
                </a:extLst>
              </a:tr>
            </a:tbl>
          </a:graphicData>
        </a:graphic>
      </p:graphicFrame>
      <p:sp>
        <p:nvSpPr>
          <p:cNvPr id="25" name="Rectangle 89">
            <a:extLst>
              <a:ext uri="{FF2B5EF4-FFF2-40B4-BE49-F238E27FC236}">
                <a16:creationId xmlns:a16="http://schemas.microsoft.com/office/drawing/2014/main" id="{509E4DE6-69CE-7407-45C3-8BA6B4A7523A}"/>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You can use the transaction </a:t>
            </a:r>
            <a:r>
              <a:rPr lang="en-US" altLang="en-US" kern="0" dirty="0">
                <a:latin typeface="Times New Roman" panose="02020603050405020304" pitchFamily="18" charset="0"/>
                <a:ea typeface="ＭＳ Ｐゴシック" charset="-128"/>
                <a:cs typeface="Times New Roman" panose="02020603050405020304" pitchFamily="18" charset="0"/>
              </a:rPr>
              <a:t>dataset</a:t>
            </a:r>
            <a:r>
              <a:rPr lang="en-US" altLang="en-US" b="0" kern="0" dirty="0">
                <a:latin typeface="Times New Roman" panose="02020603050405020304" pitchFamily="18" charset="0"/>
                <a:ea typeface="ＭＳ Ｐゴシック" charset="-128"/>
                <a:cs typeface="Times New Roman" panose="02020603050405020304" pitchFamily="18" charset="0"/>
              </a:rPr>
              <a:t> from last year, containing final prices for all properties.</a:t>
            </a:r>
          </a:p>
        </p:txBody>
      </p:sp>
      <p:sp>
        <p:nvSpPr>
          <p:cNvPr id="3" name="Rectangle 7">
            <a:extLst>
              <a:ext uri="{FF2B5EF4-FFF2-40B4-BE49-F238E27FC236}">
                <a16:creationId xmlns:a16="http://schemas.microsoft.com/office/drawing/2014/main" id="{F035255C-1018-B72A-2A18-52DD314A885E}"/>
              </a:ext>
            </a:extLst>
          </p:cNvPr>
          <p:cNvSpPr txBox="1">
            <a:spLocks noChangeArrowheads="1"/>
          </p:cNvSpPr>
          <p:nvPr/>
        </p:nvSpPr>
        <p:spPr bwMode="auto">
          <a:xfrm>
            <a:off x="5486400" y="2062287"/>
            <a:ext cx="2993572"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i="1" u="sng" kern="0" dirty="0"/>
              <a:t>Dataset:</a:t>
            </a:r>
            <a:r>
              <a:rPr lang="en-US" b="0" i="1" kern="0" dirty="0"/>
              <a:t> a collection of data items (e.g., properties, pictures) provided along with their true target value (e.g., property price, elephant or not elephant). Typically stored in files or a database.</a:t>
            </a:r>
            <a:endParaRPr lang="en-US" i="1" kern="0" dirty="0"/>
          </a:p>
        </p:txBody>
      </p:sp>
      <p:sp>
        <p:nvSpPr>
          <p:cNvPr id="4" name="Footer Placeholder 3">
            <a:extLst>
              <a:ext uri="{FF2B5EF4-FFF2-40B4-BE49-F238E27FC236}">
                <a16:creationId xmlns:a16="http://schemas.microsoft.com/office/drawing/2014/main" id="{B75A918A-0610-8722-F732-83DCDF9007A3}"/>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909964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EA4FD5A-FB7B-4CF4-6F50-4FA794827C6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C6A51657-0E70-9331-B637-B1D3B2F429F7}"/>
              </a:ext>
            </a:extLst>
          </p:cNvPr>
          <p:cNvSpPr>
            <a:spLocks noGrp="1" noChangeArrowheads="1"/>
          </p:cNvSpPr>
          <p:nvPr>
            <p:ph type="title"/>
          </p:nvPr>
        </p:nvSpPr>
        <p:spPr/>
        <p:txBody>
          <a:bodyPr/>
          <a:lstStyle/>
          <a:p>
            <a:pPr>
              <a:defRPr/>
            </a:pPr>
            <a:r>
              <a:rPr lang="en-US" dirty="0">
                <a:cs typeface="+mj-cs"/>
              </a:rPr>
              <a:t>Price prediction</a:t>
            </a:r>
          </a:p>
        </p:txBody>
      </p:sp>
      <p:graphicFrame>
        <p:nvGraphicFramePr>
          <p:cNvPr id="2" name="Google Shape;159;p28">
            <a:extLst>
              <a:ext uri="{FF2B5EF4-FFF2-40B4-BE49-F238E27FC236}">
                <a16:creationId xmlns:a16="http://schemas.microsoft.com/office/drawing/2014/main" id="{ED6C2CF4-C6BA-5BB5-0E2D-8DC9DA715E8B}"/>
              </a:ext>
            </a:extLst>
          </p:cNvPr>
          <p:cNvGraphicFramePr/>
          <p:nvPr/>
        </p:nvGraphicFramePr>
        <p:xfrm>
          <a:off x="878542" y="2089806"/>
          <a:ext cx="3747248" cy="3853790"/>
        </p:xfrm>
        <a:graphic>
          <a:graphicData uri="http://schemas.openxmlformats.org/drawingml/2006/table">
            <a:tbl>
              <a:tblPr firstRow="1" bandRow="1">
                <a:noFill/>
              </a:tblPr>
              <a:tblGrid>
                <a:gridCol w="936812">
                  <a:extLst>
                    <a:ext uri="{9D8B030D-6E8A-4147-A177-3AD203B41FA5}">
                      <a16:colId xmlns:a16="http://schemas.microsoft.com/office/drawing/2014/main" val="20000"/>
                    </a:ext>
                  </a:extLst>
                </a:gridCol>
                <a:gridCol w="936812">
                  <a:extLst>
                    <a:ext uri="{9D8B030D-6E8A-4147-A177-3AD203B41FA5}">
                      <a16:colId xmlns:a16="http://schemas.microsoft.com/office/drawing/2014/main" val="20001"/>
                    </a:ext>
                  </a:extLst>
                </a:gridCol>
                <a:gridCol w="936812">
                  <a:extLst>
                    <a:ext uri="{9D8B030D-6E8A-4147-A177-3AD203B41FA5}">
                      <a16:colId xmlns:a16="http://schemas.microsoft.com/office/drawing/2014/main" val="20002"/>
                    </a:ext>
                  </a:extLst>
                </a:gridCol>
                <a:gridCol w="936812">
                  <a:extLst>
                    <a:ext uri="{9D8B030D-6E8A-4147-A177-3AD203B41FA5}">
                      <a16:colId xmlns:a16="http://schemas.microsoft.com/office/drawing/2014/main" val="20003"/>
                    </a:ext>
                  </a:extLst>
                </a:gridCol>
              </a:tblGrid>
              <a:tr h="460344">
                <a:tc>
                  <a:txBody>
                    <a:bodyPr/>
                    <a:lstStyle/>
                    <a:p>
                      <a:pPr marL="0" marR="0" lvl="0" indent="0" algn="l" rtl="0">
                        <a:spcBef>
                          <a:spcPts val="0"/>
                        </a:spcBef>
                        <a:spcAft>
                          <a:spcPts val="0"/>
                        </a:spcAft>
                        <a:buNone/>
                      </a:pPr>
                      <a:r>
                        <a:rPr lang="en" sz="900" u="none" strike="noStrike" cap="none" dirty="0">
                          <a:solidFill>
                            <a:schemeClr val="bg1"/>
                          </a:solidFill>
                        </a:rPr>
                        <a:t>property index</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number of rooms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sq. meters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price</a:t>
                      </a:r>
                      <a:endParaRPr sz="900" dirty="0">
                        <a:solidFill>
                          <a:schemeClr val="bg1"/>
                        </a:solidFill>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a:t>1,000,000</a:t>
                      </a:r>
                      <a:endParaRPr sz="900"/>
                    </a:p>
                  </a:txBody>
                  <a:tcPr marL="68600" marR="68600" marT="34300" marB="34300"/>
                </a:tc>
                <a:extLst>
                  <a:ext uri="{0D108BD9-81ED-4DB2-BD59-A6C34878D82A}">
                    <a16:rowId xmlns:a16="http://schemas.microsoft.com/office/drawing/2014/main" val="10001"/>
                  </a:ext>
                </a:extLst>
              </a:tr>
              <a:tr h="315638">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a:t>750,000</a:t>
                      </a:r>
                      <a:endParaRPr sz="900"/>
                    </a:p>
                  </a:txBody>
                  <a:tcPr marL="68600" marR="68600" marT="34300" marB="34300"/>
                </a:tc>
                <a:extLst>
                  <a:ext uri="{0D108BD9-81ED-4DB2-BD59-A6C34878D82A}">
                    <a16:rowId xmlns:a16="http://schemas.microsoft.com/office/drawing/2014/main" val="10002"/>
                  </a:ext>
                </a:extLst>
              </a:tr>
              <a:tr h="276217">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32</a:t>
                      </a:r>
                      <a:endParaRPr sz="900"/>
                    </a:p>
                  </a:txBody>
                  <a:tcPr marL="68600" marR="68600" marT="34300" marB="34300"/>
                </a:tc>
                <a:tc>
                  <a:txBody>
                    <a:bodyPr/>
                    <a:lstStyle/>
                    <a:p>
                      <a:pPr marL="0" marR="0" lvl="0" indent="0" algn="l" rtl="0">
                        <a:spcBef>
                          <a:spcPts val="0"/>
                        </a:spcBef>
                        <a:spcAft>
                          <a:spcPts val="0"/>
                        </a:spcAft>
                        <a:buNone/>
                      </a:pPr>
                      <a:r>
                        <a:rPr lang="en" sz="900"/>
                        <a:t>725,000</a:t>
                      </a:r>
                      <a:endParaRPr sz="900"/>
                    </a:p>
                  </a:txBody>
                  <a:tcPr marL="68600" marR="68600" marT="34300" marB="34300"/>
                </a:tc>
                <a:extLst>
                  <a:ext uri="{0D108BD9-81ED-4DB2-BD59-A6C34878D82A}">
                    <a16:rowId xmlns:a16="http://schemas.microsoft.com/office/drawing/2014/main" val="10003"/>
                  </a:ext>
                </a:extLst>
              </a:tr>
              <a:tr h="276217">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1.5</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a:t>700,000</a:t>
                      </a:r>
                      <a:endParaRPr sz="900"/>
                    </a:p>
                  </a:txBody>
                  <a:tcPr marL="68600" marR="68600" marT="34300" marB="34300"/>
                </a:tc>
                <a:extLst>
                  <a:ext uri="{0D108BD9-81ED-4DB2-BD59-A6C34878D82A}">
                    <a16:rowId xmlns:a16="http://schemas.microsoft.com/office/drawing/2014/main" val="10004"/>
                  </a:ext>
                </a:extLst>
              </a:tr>
              <a:tr h="276217">
                <a:tc>
                  <a:txBody>
                    <a:bodyPr/>
                    <a:lstStyle/>
                    <a:p>
                      <a:pPr marL="0" marR="0" lvl="0" indent="0" algn="l" rtl="0">
                        <a:spcBef>
                          <a:spcPts val="0"/>
                        </a:spcBef>
                        <a:spcAft>
                          <a:spcPts val="0"/>
                        </a:spcAft>
                        <a:buNone/>
                      </a:pPr>
                      <a:r>
                        <a:rPr lang="en" sz="900"/>
                        <a:t>5</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a:t>800,000</a:t>
                      </a:r>
                      <a:endParaRPr sz="900"/>
                    </a:p>
                  </a:txBody>
                  <a:tcPr marL="68600" marR="68600" marT="34300" marB="34300"/>
                </a:tc>
                <a:extLst>
                  <a:ext uri="{0D108BD9-81ED-4DB2-BD59-A6C34878D82A}">
                    <a16:rowId xmlns:a16="http://schemas.microsoft.com/office/drawing/2014/main" val="10005"/>
                  </a:ext>
                </a:extLst>
              </a:tr>
              <a:tr h="276217">
                <a:tc>
                  <a:txBody>
                    <a:bodyPr/>
                    <a:lstStyle/>
                    <a:p>
                      <a:pPr marL="0" marR="0" lvl="0" indent="0" algn="l" rtl="0">
                        <a:spcBef>
                          <a:spcPts val="0"/>
                        </a:spcBef>
                        <a:spcAft>
                          <a:spcPts val="0"/>
                        </a:spcAft>
                        <a:buNone/>
                      </a:pPr>
                      <a:r>
                        <a:rPr lang="en" sz="900"/>
                        <a:t>6</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37</a:t>
                      </a:r>
                      <a:endParaRPr sz="900"/>
                    </a:p>
                  </a:txBody>
                  <a:tcPr marL="68600" marR="68600" marT="34300" marB="34300"/>
                </a:tc>
                <a:tc>
                  <a:txBody>
                    <a:bodyPr/>
                    <a:lstStyle/>
                    <a:p>
                      <a:pPr marL="0" marR="0" lvl="0" indent="0" algn="l" rtl="0">
                        <a:spcBef>
                          <a:spcPts val="0"/>
                        </a:spcBef>
                        <a:spcAft>
                          <a:spcPts val="0"/>
                        </a:spcAft>
                        <a:buNone/>
                      </a:pPr>
                      <a:r>
                        <a:rPr lang="en" sz="900"/>
                        <a:t>820,000</a:t>
                      </a:r>
                      <a:endParaRPr sz="900"/>
                    </a:p>
                  </a:txBody>
                  <a:tcPr marL="68600" marR="68600" marT="34300" marB="34300"/>
                </a:tc>
                <a:extLst>
                  <a:ext uri="{0D108BD9-81ED-4DB2-BD59-A6C34878D82A}">
                    <a16:rowId xmlns:a16="http://schemas.microsoft.com/office/drawing/2014/main" val="10006"/>
                  </a:ext>
                </a:extLst>
              </a:tr>
              <a:tr h="276217">
                <a:tc>
                  <a:txBody>
                    <a:bodyPr/>
                    <a:lstStyle/>
                    <a:p>
                      <a:pPr marL="0" marR="0" lvl="0" indent="0" algn="l" rtl="0">
                        <a:spcBef>
                          <a:spcPts val="0"/>
                        </a:spcBef>
                        <a:spcAft>
                          <a:spcPts val="0"/>
                        </a:spcAft>
                        <a:buNone/>
                      </a:pPr>
                      <a:r>
                        <a:rPr lang="en" sz="900"/>
                        <a:t>7</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43</a:t>
                      </a:r>
                      <a:endParaRPr sz="900"/>
                    </a:p>
                  </a:txBody>
                  <a:tcPr marL="68600" marR="68600" marT="34300" marB="34300"/>
                </a:tc>
                <a:tc>
                  <a:txBody>
                    <a:bodyPr/>
                    <a:lstStyle/>
                    <a:p>
                      <a:pPr marL="0" marR="0" lvl="0" indent="0" algn="l" rtl="0">
                        <a:spcBef>
                          <a:spcPts val="0"/>
                        </a:spcBef>
                        <a:spcAft>
                          <a:spcPts val="0"/>
                        </a:spcAft>
                        <a:buNone/>
                      </a:pPr>
                      <a:r>
                        <a:rPr lang="en" sz="900"/>
                        <a:t>1,050,000</a:t>
                      </a:r>
                      <a:endParaRPr sz="1100"/>
                    </a:p>
                  </a:txBody>
                  <a:tcPr marL="68600" marR="68600" marT="34300" marB="34300"/>
                </a:tc>
                <a:extLst>
                  <a:ext uri="{0D108BD9-81ED-4DB2-BD59-A6C34878D82A}">
                    <a16:rowId xmlns:a16="http://schemas.microsoft.com/office/drawing/2014/main" val="10007"/>
                  </a:ext>
                </a:extLst>
              </a:tr>
              <a:tr h="276217">
                <a:tc>
                  <a:txBody>
                    <a:bodyPr/>
                    <a:lstStyle/>
                    <a:p>
                      <a:pPr marL="0" marR="0" lvl="0" indent="0" algn="l" rtl="0">
                        <a:spcBef>
                          <a:spcPts val="0"/>
                        </a:spcBef>
                        <a:spcAft>
                          <a:spcPts val="0"/>
                        </a:spcAft>
                        <a:buNone/>
                      </a:pPr>
                      <a:r>
                        <a:rPr lang="en" sz="900"/>
                        <a:t>8</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a:t>44</a:t>
                      </a:r>
                      <a:endParaRPr sz="900"/>
                    </a:p>
                  </a:txBody>
                  <a:tcPr marL="68600" marR="68600" marT="34300" marB="34300"/>
                </a:tc>
                <a:tc>
                  <a:txBody>
                    <a:bodyPr/>
                    <a:lstStyle/>
                    <a:p>
                      <a:pPr marL="0" marR="0" lvl="0" indent="0" algn="l" rtl="0">
                        <a:spcBef>
                          <a:spcPts val="0"/>
                        </a:spcBef>
                        <a:spcAft>
                          <a:spcPts val="0"/>
                        </a:spcAft>
                        <a:buNone/>
                      </a:pPr>
                      <a:r>
                        <a:rPr lang="en" sz="900"/>
                        <a:t>1,000,000</a:t>
                      </a:r>
                      <a:endParaRPr sz="900"/>
                    </a:p>
                  </a:txBody>
                  <a:tcPr marL="68600" marR="68600" marT="34300" marB="34300"/>
                </a:tc>
                <a:extLst>
                  <a:ext uri="{0D108BD9-81ED-4DB2-BD59-A6C34878D82A}">
                    <a16:rowId xmlns:a16="http://schemas.microsoft.com/office/drawing/2014/main" val="10008"/>
                  </a:ext>
                </a:extLst>
              </a:tr>
              <a:tr h="276217">
                <a:tc>
                  <a:txBody>
                    <a:bodyPr/>
                    <a:lstStyle/>
                    <a:p>
                      <a:pPr marL="0" marR="0" lvl="0" indent="0" algn="l" rtl="0">
                        <a:spcBef>
                          <a:spcPts val="0"/>
                        </a:spcBef>
                        <a:spcAft>
                          <a:spcPts val="0"/>
                        </a:spcAft>
                        <a:buNone/>
                      </a:pPr>
                      <a:r>
                        <a:rPr lang="en" sz="900"/>
                        <a:t>9</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dirty="0"/>
                        <a:t>42</a:t>
                      </a:r>
                      <a:endParaRPr sz="900" dirty="0"/>
                    </a:p>
                  </a:txBody>
                  <a:tcPr marL="68600" marR="68600" marT="34300" marB="34300"/>
                </a:tc>
                <a:tc>
                  <a:txBody>
                    <a:bodyPr/>
                    <a:lstStyle/>
                    <a:p>
                      <a:pPr marL="0" marR="0" lvl="0" indent="0" algn="l" rtl="0">
                        <a:spcBef>
                          <a:spcPts val="0"/>
                        </a:spcBef>
                        <a:spcAft>
                          <a:spcPts val="0"/>
                        </a:spcAft>
                        <a:buNone/>
                      </a:pPr>
                      <a:r>
                        <a:rPr lang="en" sz="900"/>
                        <a:t>950,000</a:t>
                      </a:r>
                      <a:endParaRPr sz="900"/>
                    </a:p>
                  </a:txBody>
                  <a:tcPr marL="68600" marR="68600" marT="34300" marB="34300"/>
                </a:tc>
                <a:extLst>
                  <a:ext uri="{0D108BD9-81ED-4DB2-BD59-A6C34878D82A}">
                    <a16:rowId xmlns:a16="http://schemas.microsoft.com/office/drawing/2014/main" val="10009"/>
                  </a:ext>
                </a:extLst>
              </a:tr>
              <a:tr h="276217">
                <a:tc>
                  <a:txBody>
                    <a:bodyPr/>
                    <a:lstStyle/>
                    <a:p>
                      <a:pPr marL="0" marR="0" lvl="0" indent="0" algn="l" rtl="0">
                        <a:spcBef>
                          <a:spcPts val="0"/>
                        </a:spcBef>
                        <a:spcAft>
                          <a:spcPts val="0"/>
                        </a:spcAft>
                        <a:buNone/>
                      </a:pPr>
                      <a:r>
                        <a:rPr lang="en" sz="900"/>
                        <a:t>10</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75</a:t>
                      </a:r>
                      <a:endParaRPr sz="900"/>
                    </a:p>
                  </a:txBody>
                  <a:tcPr marL="68600" marR="68600" marT="34300" marB="34300"/>
                </a:tc>
                <a:tc>
                  <a:txBody>
                    <a:bodyPr/>
                    <a:lstStyle/>
                    <a:p>
                      <a:pPr marL="0" marR="0" lvl="0" indent="0" algn="l" rtl="0">
                        <a:spcBef>
                          <a:spcPts val="0"/>
                        </a:spcBef>
                        <a:spcAft>
                          <a:spcPts val="0"/>
                        </a:spcAft>
                        <a:buNone/>
                      </a:pPr>
                      <a:r>
                        <a:rPr lang="en" sz="900"/>
                        <a:t>1,200,000</a:t>
                      </a:r>
                      <a:endParaRPr sz="900"/>
                    </a:p>
                  </a:txBody>
                  <a:tcPr marL="68600" marR="68600" marT="34300" marB="34300"/>
                </a:tc>
                <a:extLst>
                  <a:ext uri="{0D108BD9-81ED-4DB2-BD59-A6C34878D82A}">
                    <a16:rowId xmlns:a16="http://schemas.microsoft.com/office/drawing/2014/main" val="10010"/>
                  </a:ext>
                </a:extLst>
              </a:tr>
              <a:tr h="276217">
                <a:tc>
                  <a:txBody>
                    <a:bodyPr/>
                    <a:lstStyle/>
                    <a:p>
                      <a:pPr marL="0" marR="0" lvl="0" indent="0" algn="l" rtl="0">
                        <a:spcBef>
                          <a:spcPts val="0"/>
                        </a:spcBef>
                        <a:spcAft>
                          <a:spcPts val="0"/>
                        </a:spcAft>
                        <a:buNone/>
                      </a:pPr>
                      <a:r>
                        <a:rPr lang="en" sz="900"/>
                        <a:t>11</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65</a:t>
                      </a:r>
                      <a:endParaRPr sz="900"/>
                    </a:p>
                  </a:txBody>
                  <a:tcPr marL="68600" marR="68600" marT="34300" marB="34300"/>
                </a:tc>
                <a:tc>
                  <a:txBody>
                    <a:bodyPr/>
                    <a:lstStyle/>
                    <a:p>
                      <a:pPr marL="0" marR="0" lvl="0" indent="0" algn="l" rtl="0">
                        <a:spcBef>
                          <a:spcPts val="0"/>
                        </a:spcBef>
                        <a:spcAft>
                          <a:spcPts val="0"/>
                        </a:spcAft>
                        <a:buNone/>
                      </a:pPr>
                      <a:r>
                        <a:rPr lang="en" sz="900"/>
                        <a:t>1,300,000</a:t>
                      </a:r>
                      <a:endParaRPr sz="900"/>
                    </a:p>
                  </a:txBody>
                  <a:tcPr marL="68600" marR="68600" marT="34300" marB="34300"/>
                </a:tc>
                <a:extLst>
                  <a:ext uri="{0D108BD9-81ED-4DB2-BD59-A6C34878D82A}">
                    <a16:rowId xmlns:a16="http://schemas.microsoft.com/office/drawing/2014/main" val="10011"/>
                  </a:ext>
                </a:extLst>
              </a:tr>
              <a:tr h="276217">
                <a:tc>
                  <a:txBody>
                    <a:bodyPr/>
                    <a:lstStyle/>
                    <a:p>
                      <a:pPr marL="0" marR="0" lvl="0" indent="0" algn="l" rtl="0">
                        <a:spcBef>
                          <a:spcPts val="0"/>
                        </a:spcBef>
                        <a:spcAft>
                          <a:spcPts val="0"/>
                        </a:spcAft>
                        <a:buNone/>
                      </a:pPr>
                      <a:r>
                        <a:rPr lang="en" sz="900"/>
                        <a:t>12</a:t>
                      </a:r>
                      <a:endParaRPr sz="900"/>
                    </a:p>
                  </a:txBody>
                  <a:tcPr marL="68600" marR="68600" marT="34300" marB="34300"/>
                </a:tc>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89</a:t>
                      </a:r>
                      <a:endParaRPr sz="900"/>
                    </a:p>
                  </a:txBody>
                  <a:tcPr marL="68600" marR="68600" marT="34300" marB="34300"/>
                </a:tc>
                <a:tc>
                  <a:txBody>
                    <a:bodyPr/>
                    <a:lstStyle/>
                    <a:p>
                      <a:pPr marL="0" marR="0" lvl="0" indent="0" algn="l" rtl="0">
                        <a:spcBef>
                          <a:spcPts val="0"/>
                        </a:spcBef>
                        <a:spcAft>
                          <a:spcPts val="0"/>
                        </a:spcAft>
                        <a:buNone/>
                      </a:pPr>
                      <a:r>
                        <a:rPr lang="en" sz="900" dirty="0"/>
                        <a:t>1,250,000</a:t>
                      </a:r>
                      <a:endParaRPr sz="900" dirty="0"/>
                    </a:p>
                  </a:txBody>
                  <a:tcPr marL="68600" marR="68600" marT="34300" marB="34300"/>
                </a:tc>
                <a:extLst>
                  <a:ext uri="{0D108BD9-81ED-4DB2-BD59-A6C34878D82A}">
                    <a16:rowId xmlns:a16="http://schemas.microsoft.com/office/drawing/2014/main" val="10012"/>
                  </a:ext>
                </a:extLst>
              </a:tr>
            </a:tbl>
          </a:graphicData>
        </a:graphic>
      </p:graphicFrame>
      <p:sp>
        <p:nvSpPr>
          <p:cNvPr id="25" name="Rectangle 89">
            <a:extLst>
              <a:ext uri="{FF2B5EF4-FFF2-40B4-BE49-F238E27FC236}">
                <a16:creationId xmlns:a16="http://schemas.microsoft.com/office/drawing/2014/main" id="{84C77922-E917-963A-CD09-8F3AFD63ACC8}"/>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Every property is characterized by the number of rooms it has, and the size in sq. meters. Collectively, we define them as </a:t>
            </a:r>
            <a:r>
              <a:rPr lang="en-US" altLang="en-US" kern="0" dirty="0">
                <a:latin typeface="Times New Roman" panose="02020603050405020304" pitchFamily="18" charset="0"/>
                <a:ea typeface="ＭＳ Ｐゴシック" charset="-128"/>
                <a:cs typeface="Times New Roman" panose="02020603050405020304" pitchFamily="18" charset="0"/>
              </a:rPr>
              <a:t>attributes</a:t>
            </a:r>
            <a:r>
              <a:rPr lang="en-US" altLang="en-US" b="0" kern="0" dirty="0">
                <a:latin typeface="Times New Roman" panose="02020603050405020304" pitchFamily="18" charset="0"/>
                <a:ea typeface="ＭＳ Ｐゴシック" charset="-128"/>
                <a:cs typeface="Times New Roman" panose="02020603050405020304" pitchFamily="18" charset="0"/>
              </a:rPr>
              <a:t> or </a:t>
            </a:r>
            <a:r>
              <a:rPr lang="en-US" altLang="en-US" kern="0" dirty="0">
                <a:latin typeface="Times New Roman" panose="02020603050405020304" pitchFamily="18" charset="0"/>
                <a:ea typeface="ＭＳ Ｐゴシック" charset="-128"/>
                <a:cs typeface="Times New Roman" panose="02020603050405020304" pitchFamily="18" charset="0"/>
              </a:rPr>
              <a:t>features</a:t>
            </a:r>
            <a:r>
              <a:rPr lang="en-US" altLang="en-US" b="0" kern="0" dirty="0">
                <a:latin typeface="Times New Roman" panose="02020603050405020304" pitchFamily="18" charset="0"/>
                <a:ea typeface="ＭＳ Ｐゴシック" charset="-128"/>
                <a:cs typeface="Times New Roman" panose="02020603050405020304" pitchFamily="18" charset="0"/>
              </a:rPr>
              <a:t>. </a:t>
            </a:r>
          </a:p>
        </p:txBody>
      </p:sp>
      <p:sp>
        <p:nvSpPr>
          <p:cNvPr id="5" name="TextBox 4">
            <a:extLst>
              <a:ext uri="{FF2B5EF4-FFF2-40B4-BE49-F238E27FC236}">
                <a16:creationId xmlns:a16="http://schemas.microsoft.com/office/drawing/2014/main" id="{2EB6133B-D7B0-B7EE-6682-33BD7707404D}"/>
              </a:ext>
            </a:extLst>
          </p:cNvPr>
          <p:cNvSpPr txBox="1"/>
          <p:nvPr/>
        </p:nvSpPr>
        <p:spPr>
          <a:xfrm>
            <a:off x="5334000" y="1992734"/>
            <a:ext cx="3048000" cy="1323439"/>
          </a:xfrm>
          <a:prstGeom prst="rect">
            <a:avLst/>
          </a:prstGeom>
          <a:noFill/>
        </p:spPr>
        <p:txBody>
          <a:bodyPr wrap="square">
            <a:spAutoFit/>
          </a:bodyPr>
          <a:lstStyle/>
          <a:p>
            <a:r>
              <a:rPr lang="en-US" u="sng" dirty="0">
                <a:latin typeface="Times New Roman" panose="02020603050405020304" pitchFamily="18" charset="0"/>
                <a:cs typeface="Times New Roman" panose="02020603050405020304" pitchFamily="18" charset="0"/>
              </a:rPr>
              <a:t>Your task</a:t>
            </a:r>
            <a:r>
              <a:rPr lang="en-US" b="0" dirty="0">
                <a:latin typeface="Times New Roman" panose="02020603050405020304" pitchFamily="18" charset="0"/>
                <a:cs typeface="Times New Roman" panose="02020603050405020304" pitchFamily="18" charset="0"/>
              </a:rPr>
              <a:t> is to predict the selling price of a new property based on its features.</a:t>
            </a:r>
          </a:p>
        </p:txBody>
      </p:sp>
      <p:sp>
        <p:nvSpPr>
          <p:cNvPr id="6" name="Rectangle 4">
            <a:extLst>
              <a:ext uri="{FF2B5EF4-FFF2-40B4-BE49-F238E27FC236}">
                <a16:creationId xmlns:a16="http://schemas.microsoft.com/office/drawing/2014/main" id="{64953D72-89E4-91F3-035B-4957173D3360}"/>
              </a:ext>
            </a:extLst>
          </p:cNvPr>
          <p:cNvSpPr>
            <a:spLocks noChangeArrowheads="1"/>
          </p:cNvSpPr>
          <p:nvPr/>
        </p:nvSpPr>
        <p:spPr bwMode="auto">
          <a:xfrm>
            <a:off x="4800600" y="3984044"/>
            <a:ext cx="4191000" cy="112888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65600" tIns="72000" rIns="0" bIns="0"/>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endParaRPr lang="en-US" altLang="en-US" sz="1050" b="0" dirty="0">
              <a:solidFill>
                <a:srgbClr val="000000"/>
              </a:solidFill>
              <a:latin typeface="Consolas" charset="0"/>
            </a:endParaRPr>
          </a:p>
          <a:p>
            <a:r>
              <a:rPr lang="en-US" altLang="en-US" sz="1050" b="0" dirty="0">
                <a:solidFill>
                  <a:srgbClr val="000000"/>
                </a:solidFill>
                <a:latin typeface="Consolas" charset="0"/>
              </a:rPr>
              <a:t> public static double predict(double </a:t>
            </a:r>
            <a:r>
              <a:rPr lang="en-US" altLang="en-US" sz="1050" b="0" dirty="0" err="1">
                <a:solidFill>
                  <a:srgbClr val="000000"/>
                </a:solidFill>
                <a:latin typeface="Consolas" charset="0"/>
              </a:rPr>
              <a:t>numOfRooms</a:t>
            </a:r>
            <a:r>
              <a:rPr lang="en-US" altLang="en-US" sz="1050" b="0" dirty="0">
                <a:solidFill>
                  <a:srgbClr val="000000"/>
                </a:solidFill>
                <a:latin typeface="Consolas" charset="0"/>
              </a:rPr>
              <a:t>, </a:t>
            </a:r>
          </a:p>
          <a:p>
            <a:r>
              <a:rPr lang="en-US" altLang="en-US" sz="1050" b="0" dirty="0">
                <a:solidFill>
                  <a:srgbClr val="000000"/>
                </a:solidFill>
                <a:latin typeface="Consolas" charset="0"/>
              </a:rPr>
              <a:t>			double size) {</a:t>
            </a:r>
          </a:p>
          <a:p>
            <a:r>
              <a:rPr lang="en-US" altLang="en-US" sz="1050" b="0" dirty="0">
                <a:solidFill>
                  <a:srgbClr val="000000"/>
                </a:solidFill>
                <a:latin typeface="Consolas" charset="0"/>
              </a:rPr>
              <a:t>      // Your code</a:t>
            </a:r>
          </a:p>
          <a:p>
            <a:r>
              <a:rPr lang="en-US" altLang="en-US" sz="1050" b="0" dirty="0">
                <a:solidFill>
                  <a:srgbClr val="000000"/>
                </a:solidFill>
                <a:latin typeface="Consolas" charset="0"/>
              </a:rPr>
              <a:t> }			</a:t>
            </a:r>
          </a:p>
          <a:p>
            <a:endParaRPr lang="en-US" altLang="en-US" sz="1050" b="0" dirty="0">
              <a:solidFill>
                <a:srgbClr val="000000"/>
              </a:solidFill>
              <a:latin typeface="Consolas" charset="0"/>
            </a:endParaRPr>
          </a:p>
          <a:p>
            <a:r>
              <a:rPr lang="en-US" altLang="en-US" sz="1050" b="0" dirty="0">
                <a:solidFill>
                  <a:srgbClr val="000000"/>
                </a:solidFill>
                <a:latin typeface="Consolas" charset="0"/>
              </a:rPr>
              <a:t>    </a:t>
            </a:r>
          </a:p>
        </p:txBody>
      </p:sp>
      <p:cxnSp>
        <p:nvCxnSpPr>
          <p:cNvPr id="8" name="Straight Arrow Connector 7">
            <a:extLst>
              <a:ext uri="{FF2B5EF4-FFF2-40B4-BE49-F238E27FC236}">
                <a16:creationId xmlns:a16="http://schemas.microsoft.com/office/drawing/2014/main" id="{151992CA-108E-6F4E-7889-56C4FFC13BFF}"/>
              </a:ext>
            </a:extLst>
          </p:cNvPr>
          <p:cNvCxnSpPr/>
          <p:nvPr/>
        </p:nvCxnSpPr>
        <p:spPr bwMode="auto">
          <a:xfrm>
            <a:off x="6629400" y="3429000"/>
            <a:ext cx="0" cy="4572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Footer Placeholder 2">
            <a:extLst>
              <a:ext uri="{FF2B5EF4-FFF2-40B4-BE49-F238E27FC236}">
                <a16:creationId xmlns:a16="http://schemas.microsoft.com/office/drawing/2014/main" id="{1B60B3F9-97D2-18EF-3F83-9F51DE104A8E}"/>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856821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4A3E44C-9FB9-2DB7-854F-B74B885DDBA3}"/>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23416E0E-8BDF-B6D8-80B1-591F3A020148}"/>
              </a:ext>
            </a:extLst>
          </p:cNvPr>
          <p:cNvSpPr>
            <a:spLocks noGrp="1" noChangeArrowheads="1"/>
          </p:cNvSpPr>
          <p:nvPr>
            <p:ph type="title"/>
          </p:nvPr>
        </p:nvSpPr>
        <p:spPr/>
        <p:txBody>
          <a:bodyPr/>
          <a:lstStyle/>
          <a:p>
            <a:pPr>
              <a:defRPr/>
            </a:pPr>
            <a:r>
              <a:rPr lang="en-US" dirty="0">
                <a:cs typeface="+mj-cs"/>
              </a:rPr>
              <a:t>Price prediction</a:t>
            </a:r>
          </a:p>
        </p:txBody>
      </p:sp>
      <p:graphicFrame>
        <p:nvGraphicFramePr>
          <p:cNvPr id="2" name="Google Shape;159;p28">
            <a:extLst>
              <a:ext uri="{FF2B5EF4-FFF2-40B4-BE49-F238E27FC236}">
                <a16:creationId xmlns:a16="http://schemas.microsoft.com/office/drawing/2014/main" id="{2C17D911-83BB-28EE-79CB-A7771345924D}"/>
              </a:ext>
            </a:extLst>
          </p:cNvPr>
          <p:cNvGraphicFramePr/>
          <p:nvPr/>
        </p:nvGraphicFramePr>
        <p:xfrm>
          <a:off x="878542" y="2089806"/>
          <a:ext cx="3747248" cy="3853790"/>
        </p:xfrm>
        <a:graphic>
          <a:graphicData uri="http://schemas.openxmlformats.org/drawingml/2006/table">
            <a:tbl>
              <a:tblPr firstRow="1" bandRow="1">
                <a:noFill/>
              </a:tblPr>
              <a:tblGrid>
                <a:gridCol w="936812">
                  <a:extLst>
                    <a:ext uri="{9D8B030D-6E8A-4147-A177-3AD203B41FA5}">
                      <a16:colId xmlns:a16="http://schemas.microsoft.com/office/drawing/2014/main" val="20000"/>
                    </a:ext>
                  </a:extLst>
                </a:gridCol>
                <a:gridCol w="936812">
                  <a:extLst>
                    <a:ext uri="{9D8B030D-6E8A-4147-A177-3AD203B41FA5}">
                      <a16:colId xmlns:a16="http://schemas.microsoft.com/office/drawing/2014/main" val="20001"/>
                    </a:ext>
                  </a:extLst>
                </a:gridCol>
                <a:gridCol w="936812">
                  <a:extLst>
                    <a:ext uri="{9D8B030D-6E8A-4147-A177-3AD203B41FA5}">
                      <a16:colId xmlns:a16="http://schemas.microsoft.com/office/drawing/2014/main" val="20002"/>
                    </a:ext>
                  </a:extLst>
                </a:gridCol>
                <a:gridCol w="936812">
                  <a:extLst>
                    <a:ext uri="{9D8B030D-6E8A-4147-A177-3AD203B41FA5}">
                      <a16:colId xmlns:a16="http://schemas.microsoft.com/office/drawing/2014/main" val="20003"/>
                    </a:ext>
                  </a:extLst>
                </a:gridCol>
              </a:tblGrid>
              <a:tr h="460344">
                <a:tc>
                  <a:txBody>
                    <a:bodyPr/>
                    <a:lstStyle/>
                    <a:p>
                      <a:pPr marL="0" marR="0" lvl="0" indent="0" algn="l" rtl="0">
                        <a:spcBef>
                          <a:spcPts val="0"/>
                        </a:spcBef>
                        <a:spcAft>
                          <a:spcPts val="0"/>
                        </a:spcAft>
                        <a:buNone/>
                      </a:pPr>
                      <a:r>
                        <a:rPr lang="en" sz="900" u="none" strike="noStrike" cap="none" dirty="0">
                          <a:solidFill>
                            <a:schemeClr val="bg1"/>
                          </a:solidFill>
                        </a:rPr>
                        <a:t>property index</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number of rooms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sq. meters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price</a:t>
                      </a:r>
                      <a:endParaRPr sz="900" dirty="0">
                        <a:solidFill>
                          <a:schemeClr val="bg1"/>
                        </a:solidFill>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a:t>1,000,000</a:t>
                      </a:r>
                      <a:endParaRPr sz="900"/>
                    </a:p>
                  </a:txBody>
                  <a:tcPr marL="68600" marR="68600" marT="34300" marB="34300"/>
                </a:tc>
                <a:extLst>
                  <a:ext uri="{0D108BD9-81ED-4DB2-BD59-A6C34878D82A}">
                    <a16:rowId xmlns:a16="http://schemas.microsoft.com/office/drawing/2014/main" val="10001"/>
                  </a:ext>
                </a:extLst>
              </a:tr>
              <a:tr h="315638">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a:t>750,000</a:t>
                      </a:r>
                      <a:endParaRPr sz="900"/>
                    </a:p>
                  </a:txBody>
                  <a:tcPr marL="68600" marR="68600" marT="34300" marB="34300"/>
                </a:tc>
                <a:extLst>
                  <a:ext uri="{0D108BD9-81ED-4DB2-BD59-A6C34878D82A}">
                    <a16:rowId xmlns:a16="http://schemas.microsoft.com/office/drawing/2014/main" val="10002"/>
                  </a:ext>
                </a:extLst>
              </a:tr>
              <a:tr h="276217">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a:t>32</a:t>
                      </a:r>
                      <a:endParaRPr sz="900"/>
                    </a:p>
                  </a:txBody>
                  <a:tcPr marL="68600" marR="68600" marT="34300" marB="34300"/>
                </a:tc>
                <a:tc>
                  <a:txBody>
                    <a:bodyPr/>
                    <a:lstStyle/>
                    <a:p>
                      <a:pPr marL="0" marR="0" lvl="0" indent="0" algn="l" rtl="0">
                        <a:spcBef>
                          <a:spcPts val="0"/>
                        </a:spcBef>
                        <a:spcAft>
                          <a:spcPts val="0"/>
                        </a:spcAft>
                        <a:buNone/>
                      </a:pPr>
                      <a:r>
                        <a:rPr lang="en" sz="900"/>
                        <a:t>725,000</a:t>
                      </a:r>
                      <a:endParaRPr sz="900"/>
                    </a:p>
                  </a:txBody>
                  <a:tcPr marL="68600" marR="68600" marT="34300" marB="34300"/>
                </a:tc>
                <a:extLst>
                  <a:ext uri="{0D108BD9-81ED-4DB2-BD59-A6C34878D82A}">
                    <a16:rowId xmlns:a16="http://schemas.microsoft.com/office/drawing/2014/main" val="10003"/>
                  </a:ext>
                </a:extLst>
              </a:tr>
              <a:tr h="276217">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1.5</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a:t>700,000</a:t>
                      </a:r>
                      <a:endParaRPr sz="900"/>
                    </a:p>
                  </a:txBody>
                  <a:tcPr marL="68600" marR="68600" marT="34300" marB="34300"/>
                </a:tc>
                <a:extLst>
                  <a:ext uri="{0D108BD9-81ED-4DB2-BD59-A6C34878D82A}">
                    <a16:rowId xmlns:a16="http://schemas.microsoft.com/office/drawing/2014/main" val="10004"/>
                  </a:ext>
                </a:extLst>
              </a:tr>
              <a:tr h="276217">
                <a:tc>
                  <a:txBody>
                    <a:bodyPr/>
                    <a:lstStyle/>
                    <a:p>
                      <a:pPr marL="0" marR="0" lvl="0" indent="0" algn="l" rtl="0">
                        <a:spcBef>
                          <a:spcPts val="0"/>
                        </a:spcBef>
                        <a:spcAft>
                          <a:spcPts val="0"/>
                        </a:spcAft>
                        <a:buNone/>
                      </a:pPr>
                      <a:r>
                        <a:rPr lang="en" sz="900"/>
                        <a:t>5</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a:t>800,000</a:t>
                      </a:r>
                      <a:endParaRPr sz="900"/>
                    </a:p>
                  </a:txBody>
                  <a:tcPr marL="68600" marR="68600" marT="34300" marB="34300"/>
                </a:tc>
                <a:extLst>
                  <a:ext uri="{0D108BD9-81ED-4DB2-BD59-A6C34878D82A}">
                    <a16:rowId xmlns:a16="http://schemas.microsoft.com/office/drawing/2014/main" val="10005"/>
                  </a:ext>
                </a:extLst>
              </a:tr>
              <a:tr h="276217">
                <a:tc>
                  <a:txBody>
                    <a:bodyPr/>
                    <a:lstStyle/>
                    <a:p>
                      <a:pPr marL="0" marR="0" lvl="0" indent="0" algn="l" rtl="0">
                        <a:spcBef>
                          <a:spcPts val="0"/>
                        </a:spcBef>
                        <a:spcAft>
                          <a:spcPts val="0"/>
                        </a:spcAft>
                        <a:buNone/>
                      </a:pPr>
                      <a:r>
                        <a:rPr lang="en" sz="900"/>
                        <a:t>6</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37</a:t>
                      </a:r>
                      <a:endParaRPr sz="900"/>
                    </a:p>
                  </a:txBody>
                  <a:tcPr marL="68600" marR="68600" marT="34300" marB="34300"/>
                </a:tc>
                <a:tc>
                  <a:txBody>
                    <a:bodyPr/>
                    <a:lstStyle/>
                    <a:p>
                      <a:pPr marL="0" marR="0" lvl="0" indent="0" algn="l" rtl="0">
                        <a:spcBef>
                          <a:spcPts val="0"/>
                        </a:spcBef>
                        <a:spcAft>
                          <a:spcPts val="0"/>
                        </a:spcAft>
                        <a:buNone/>
                      </a:pPr>
                      <a:r>
                        <a:rPr lang="en" sz="900"/>
                        <a:t>820,000</a:t>
                      </a:r>
                      <a:endParaRPr sz="900"/>
                    </a:p>
                  </a:txBody>
                  <a:tcPr marL="68600" marR="68600" marT="34300" marB="34300"/>
                </a:tc>
                <a:extLst>
                  <a:ext uri="{0D108BD9-81ED-4DB2-BD59-A6C34878D82A}">
                    <a16:rowId xmlns:a16="http://schemas.microsoft.com/office/drawing/2014/main" val="10006"/>
                  </a:ext>
                </a:extLst>
              </a:tr>
              <a:tr h="276217">
                <a:tc>
                  <a:txBody>
                    <a:bodyPr/>
                    <a:lstStyle/>
                    <a:p>
                      <a:pPr marL="0" marR="0" lvl="0" indent="0" algn="l" rtl="0">
                        <a:spcBef>
                          <a:spcPts val="0"/>
                        </a:spcBef>
                        <a:spcAft>
                          <a:spcPts val="0"/>
                        </a:spcAft>
                        <a:buNone/>
                      </a:pPr>
                      <a:r>
                        <a:rPr lang="en" sz="900"/>
                        <a:t>7</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43</a:t>
                      </a:r>
                      <a:endParaRPr sz="900"/>
                    </a:p>
                  </a:txBody>
                  <a:tcPr marL="68600" marR="68600" marT="34300" marB="34300"/>
                </a:tc>
                <a:tc>
                  <a:txBody>
                    <a:bodyPr/>
                    <a:lstStyle/>
                    <a:p>
                      <a:pPr marL="0" marR="0" lvl="0" indent="0" algn="l" rtl="0">
                        <a:spcBef>
                          <a:spcPts val="0"/>
                        </a:spcBef>
                        <a:spcAft>
                          <a:spcPts val="0"/>
                        </a:spcAft>
                        <a:buNone/>
                      </a:pPr>
                      <a:r>
                        <a:rPr lang="en" sz="900"/>
                        <a:t>1,050,000</a:t>
                      </a:r>
                      <a:endParaRPr sz="1100"/>
                    </a:p>
                  </a:txBody>
                  <a:tcPr marL="68600" marR="68600" marT="34300" marB="34300"/>
                </a:tc>
                <a:extLst>
                  <a:ext uri="{0D108BD9-81ED-4DB2-BD59-A6C34878D82A}">
                    <a16:rowId xmlns:a16="http://schemas.microsoft.com/office/drawing/2014/main" val="10007"/>
                  </a:ext>
                </a:extLst>
              </a:tr>
              <a:tr h="276217">
                <a:tc>
                  <a:txBody>
                    <a:bodyPr/>
                    <a:lstStyle/>
                    <a:p>
                      <a:pPr marL="0" marR="0" lvl="0" indent="0" algn="l" rtl="0">
                        <a:spcBef>
                          <a:spcPts val="0"/>
                        </a:spcBef>
                        <a:spcAft>
                          <a:spcPts val="0"/>
                        </a:spcAft>
                        <a:buNone/>
                      </a:pPr>
                      <a:r>
                        <a:rPr lang="en" sz="900"/>
                        <a:t>8</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dirty="0"/>
                        <a:t>44</a:t>
                      </a:r>
                      <a:endParaRPr sz="900" dirty="0"/>
                    </a:p>
                  </a:txBody>
                  <a:tcPr marL="68600" marR="68600" marT="34300" marB="34300"/>
                </a:tc>
                <a:tc>
                  <a:txBody>
                    <a:bodyPr/>
                    <a:lstStyle/>
                    <a:p>
                      <a:pPr marL="0" marR="0" lvl="0" indent="0" algn="l" rtl="0">
                        <a:spcBef>
                          <a:spcPts val="0"/>
                        </a:spcBef>
                        <a:spcAft>
                          <a:spcPts val="0"/>
                        </a:spcAft>
                        <a:buNone/>
                      </a:pPr>
                      <a:r>
                        <a:rPr lang="en" sz="900"/>
                        <a:t>1,000,000</a:t>
                      </a:r>
                      <a:endParaRPr sz="900"/>
                    </a:p>
                  </a:txBody>
                  <a:tcPr marL="68600" marR="68600" marT="34300" marB="34300"/>
                </a:tc>
                <a:extLst>
                  <a:ext uri="{0D108BD9-81ED-4DB2-BD59-A6C34878D82A}">
                    <a16:rowId xmlns:a16="http://schemas.microsoft.com/office/drawing/2014/main" val="10008"/>
                  </a:ext>
                </a:extLst>
              </a:tr>
              <a:tr h="276217">
                <a:tc>
                  <a:txBody>
                    <a:bodyPr/>
                    <a:lstStyle/>
                    <a:p>
                      <a:pPr marL="0" marR="0" lvl="0" indent="0" algn="l" rtl="0">
                        <a:spcBef>
                          <a:spcPts val="0"/>
                        </a:spcBef>
                        <a:spcAft>
                          <a:spcPts val="0"/>
                        </a:spcAft>
                        <a:buNone/>
                      </a:pPr>
                      <a:r>
                        <a:rPr lang="en" sz="900"/>
                        <a:t>9</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dirty="0"/>
                        <a:t>42</a:t>
                      </a:r>
                      <a:endParaRPr sz="900" dirty="0"/>
                    </a:p>
                  </a:txBody>
                  <a:tcPr marL="68600" marR="68600" marT="34300" marB="34300"/>
                </a:tc>
                <a:tc>
                  <a:txBody>
                    <a:bodyPr/>
                    <a:lstStyle/>
                    <a:p>
                      <a:pPr marL="0" marR="0" lvl="0" indent="0" algn="l" rtl="0">
                        <a:spcBef>
                          <a:spcPts val="0"/>
                        </a:spcBef>
                        <a:spcAft>
                          <a:spcPts val="0"/>
                        </a:spcAft>
                        <a:buNone/>
                      </a:pPr>
                      <a:r>
                        <a:rPr lang="en" sz="900"/>
                        <a:t>950,000</a:t>
                      </a:r>
                      <a:endParaRPr sz="900"/>
                    </a:p>
                  </a:txBody>
                  <a:tcPr marL="68600" marR="68600" marT="34300" marB="34300"/>
                </a:tc>
                <a:extLst>
                  <a:ext uri="{0D108BD9-81ED-4DB2-BD59-A6C34878D82A}">
                    <a16:rowId xmlns:a16="http://schemas.microsoft.com/office/drawing/2014/main" val="10009"/>
                  </a:ext>
                </a:extLst>
              </a:tr>
              <a:tr h="276217">
                <a:tc>
                  <a:txBody>
                    <a:bodyPr/>
                    <a:lstStyle/>
                    <a:p>
                      <a:pPr marL="0" marR="0" lvl="0" indent="0" algn="l" rtl="0">
                        <a:spcBef>
                          <a:spcPts val="0"/>
                        </a:spcBef>
                        <a:spcAft>
                          <a:spcPts val="0"/>
                        </a:spcAft>
                        <a:buNone/>
                      </a:pPr>
                      <a:r>
                        <a:rPr lang="en" sz="900"/>
                        <a:t>10</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75</a:t>
                      </a:r>
                      <a:endParaRPr sz="900"/>
                    </a:p>
                  </a:txBody>
                  <a:tcPr marL="68600" marR="68600" marT="34300" marB="34300"/>
                </a:tc>
                <a:tc>
                  <a:txBody>
                    <a:bodyPr/>
                    <a:lstStyle/>
                    <a:p>
                      <a:pPr marL="0" marR="0" lvl="0" indent="0" algn="l" rtl="0">
                        <a:spcBef>
                          <a:spcPts val="0"/>
                        </a:spcBef>
                        <a:spcAft>
                          <a:spcPts val="0"/>
                        </a:spcAft>
                        <a:buNone/>
                      </a:pPr>
                      <a:r>
                        <a:rPr lang="en" sz="900"/>
                        <a:t>1,200,000</a:t>
                      </a:r>
                      <a:endParaRPr sz="900"/>
                    </a:p>
                  </a:txBody>
                  <a:tcPr marL="68600" marR="68600" marT="34300" marB="34300"/>
                </a:tc>
                <a:extLst>
                  <a:ext uri="{0D108BD9-81ED-4DB2-BD59-A6C34878D82A}">
                    <a16:rowId xmlns:a16="http://schemas.microsoft.com/office/drawing/2014/main" val="10010"/>
                  </a:ext>
                </a:extLst>
              </a:tr>
              <a:tr h="276217">
                <a:tc>
                  <a:txBody>
                    <a:bodyPr/>
                    <a:lstStyle/>
                    <a:p>
                      <a:pPr marL="0" marR="0" lvl="0" indent="0" algn="l" rtl="0">
                        <a:spcBef>
                          <a:spcPts val="0"/>
                        </a:spcBef>
                        <a:spcAft>
                          <a:spcPts val="0"/>
                        </a:spcAft>
                        <a:buNone/>
                      </a:pPr>
                      <a:r>
                        <a:rPr lang="en" sz="900"/>
                        <a:t>11</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65</a:t>
                      </a:r>
                      <a:endParaRPr sz="900"/>
                    </a:p>
                  </a:txBody>
                  <a:tcPr marL="68600" marR="68600" marT="34300" marB="34300"/>
                </a:tc>
                <a:tc>
                  <a:txBody>
                    <a:bodyPr/>
                    <a:lstStyle/>
                    <a:p>
                      <a:pPr marL="0" marR="0" lvl="0" indent="0" algn="l" rtl="0">
                        <a:spcBef>
                          <a:spcPts val="0"/>
                        </a:spcBef>
                        <a:spcAft>
                          <a:spcPts val="0"/>
                        </a:spcAft>
                        <a:buNone/>
                      </a:pPr>
                      <a:r>
                        <a:rPr lang="en" sz="900"/>
                        <a:t>1,300,000</a:t>
                      </a:r>
                      <a:endParaRPr sz="900"/>
                    </a:p>
                  </a:txBody>
                  <a:tcPr marL="68600" marR="68600" marT="34300" marB="34300"/>
                </a:tc>
                <a:extLst>
                  <a:ext uri="{0D108BD9-81ED-4DB2-BD59-A6C34878D82A}">
                    <a16:rowId xmlns:a16="http://schemas.microsoft.com/office/drawing/2014/main" val="10011"/>
                  </a:ext>
                </a:extLst>
              </a:tr>
              <a:tr h="276217">
                <a:tc>
                  <a:txBody>
                    <a:bodyPr/>
                    <a:lstStyle/>
                    <a:p>
                      <a:pPr marL="0" marR="0" lvl="0" indent="0" algn="l" rtl="0">
                        <a:spcBef>
                          <a:spcPts val="0"/>
                        </a:spcBef>
                        <a:spcAft>
                          <a:spcPts val="0"/>
                        </a:spcAft>
                        <a:buNone/>
                      </a:pPr>
                      <a:r>
                        <a:rPr lang="en" sz="900"/>
                        <a:t>12</a:t>
                      </a:r>
                      <a:endParaRPr sz="900"/>
                    </a:p>
                  </a:txBody>
                  <a:tcPr marL="68600" marR="68600" marT="34300" marB="34300"/>
                </a:tc>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89</a:t>
                      </a:r>
                      <a:endParaRPr sz="900"/>
                    </a:p>
                  </a:txBody>
                  <a:tcPr marL="68600" marR="68600" marT="34300" marB="34300"/>
                </a:tc>
                <a:tc>
                  <a:txBody>
                    <a:bodyPr/>
                    <a:lstStyle/>
                    <a:p>
                      <a:pPr marL="0" marR="0" lvl="0" indent="0" algn="l" rtl="0">
                        <a:spcBef>
                          <a:spcPts val="0"/>
                        </a:spcBef>
                        <a:spcAft>
                          <a:spcPts val="0"/>
                        </a:spcAft>
                        <a:buNone/>
                      </a:pPr>
                      <a:r>
                        <a:rPr lang="en" sz="900" dirty="0"/>
                        <a:t>1,250,000</a:t>
                      </a:r>
                      <a:endParaRPr sz="900" dirty="0"/>
                    </a:p>
                  </a:txBody>
                  <a:tcPr marL="68600" marR="68600" marT="34300" marB="34300"/>
                </a:tc>
                <a:extLst>
                  <a:ext uri="{0D108BD9-81ED-4DB2-BD59-A6C34878D82A}">
                    <a16:rowId xmlns:a16="http://schemas.microsoft.com/office/drawing/2014/main" val="10012"/>
                  </a:ext>
                </a:extLst>
              </a:tr>
            </a:tbl>
          </a:graphicData>
        </a:graphic>
      </p:graphicFrame>
      <p:sp>
        <p:nvSpPr>
          <p:cNvPr id="25" name="Rectangle 89">
            <a:extLst>
              <a:ext uri="{FF2B5EF4-FFF2-40B4-BE49-F238E27FC236}">
                <a16:creationId xmlns:a16="http://schemas.microsoft.com/office/drawing/2014/main" id="{CA09D5DA-2581-19EC-8172-EDEC43C5B9F6}"/>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Every property is characterized by the number of rooms it has, and the size in sq. meters. Collectively, we define them as </a:t>
            </a:r>
            <a:r>
              <a:rPr lang="en-US" altLang="en-US" kern="0" dirty="0">
                <a:latin typeface="Times New Roman" panose="02020603050405020304" pitchFamily="18" charset="0"/>
                <a:ea typeface="ＭＳ Ｐゴシック" charset="-128"/>
                <a:cs typeface="Times New Roman" panose="02020603050405020304" pitchFamily="18" charset="0"/>
              </a:rPr>
              <a:t>attributes</a:t>
            </a:r>
            <a:r>
              <a:rPr lang="en-US" altLang="en-US" b="0" kern="0" dirty="0">
                <a:latin typeface="Times New Roman" panose="02020603050405020304" pitchFamily="18" charset="0"/>
                <a:ea typeface="ＭＳ Ｐゴシック" charset="-128"/>
                <a:cs typeface="Times New Roman" panose="02020603050405020304" pitchFamily="18" charset="0"/>
              </a:rPr>
              <a:t> or </a:t>
            </a:r>
            <a:r>
              <a:rPr lang="en-US" altLang="en-US" kern="0" dirty="0">
                <a:latin typeface="Times New Roman" panose="02020603050405020304" pitchFamily="18" charset="0"/>
                <a:ea typeface="ＭＳ Ｐゴシック" charset="-128"/>
                <a:cs typeface="Times New Roman" panose="02020603050405020304" pitchFamily="18" charset="0"/>
              </a:rPr>
              <a:t>features</a:t>
            </a:r>
            <a:r>
              <a:rPr lang="en-US" altLang="en-US" b="0" kern="0" dirty="0">
                <a:latin typeface="Times New Roman" panose="02020603050405020304" pitchFamily="18" charset="0"/>
                <a:ea typeface="ＭＳ Ｐゴシック" charset="-128"/>
                <a:cs typeface="Times New Roman" panose="02020603050405020304" pitchFamily="18" charset="0"/>
              </a:rPr>
              <a:t>. </a:t>
            </a:r>
          </a:p>
        </p:txBody>
      </p:sp>
      <p:sp>
        <p:nvSpPr>
          <p:cNvPr id="5" name="TextBox 4">
            <a:extLst>
              <a:ext uri="{FF2B5EF4-FFF2-40B4-BE49-F238E27FC236}">
                <a16:creationId xmlns:a16="http://schemas.microsoft.com/office/drawing/2014/main" id="{A5052C1B-59AB-7CA1-2549-B4B4E3FCC73E}"/>
              </a:ext>
            </a:extLst>
          </p:cNvPr>
          <p:cNvSpPr txBox="1"/>
          <p:nvPr/>
        </p:nvSpPr>
        <p:spPr>
          <a:xfrm>
            <a:off x="5333999" y="1992734"/>
            <a:ext cx="3124193" cy="1323439"/>
          </a:xfrm>
          <a:prstGeom prst="rect">
            <a:avLst/>
          </a:prstGeom>
          <a:noFill/>
        </p:spPr>
        <p:txBody>
          <a:bodyPr wrap="square">
            <a:spAutoFit/>
          </a:bodyPr>
          <a:lstStyle/>
          <a:p>
            <a:r>
              <a:rPr lang="en-US" u="sng" dirty="0">
                <a:latin typeface="Times New Roman" panose="02020603050405020304" pitchFamily="18" charset="0"/>
                <a:cs typeface="Times New Roman" panose="02020603050405020304" pitchFamily="18" charset="0"/>
              </a:rPr>
              <a:t>Your task</a:t>
            </a:r>
            <a:r>
              <a:rPr lang="en-US" b="0" dirty="0">
                <a:latin typeface="Times New Roman" panose="02020603050405020304" pitchFamily="18" charset="0"/>
                <a:cs typeface="Times New Roman" panose="02020603050405020304" pitchFamily="18" charset="0"/>
              </a:rPr>
              <a:t> is to predict the selling price of a new property based on its features.</a:t>
            </a:r>
          </a:p>
        </p:txBody>
      </p:sp>
      <p:sp>
        <p:nvSpPr>
          <p:cNvPr id="6" name="Rectangle 4">
            <a:extLst>
              <a:ext uri="{FF2B5EF4-FFF2-40B4-BE49-F238E27FC236}">
                <a16:creationId xmlns:a16="http://schemas.microsoft.com/office/drawing/2014/main" id="{62BDFF3C-DB6E-BD5B-70B6-3DA7D38B08FE}"/>
              </a:ext>
            </a:extLst>
          </p:cNvPr>
          <p:cNvSpPr>
            <a:spLocks noChangeArrowheads="1"/>
          </p:cNvSpPr>
          <p:nvPr/>
        </p:nvSpPr>
        <p:spPr bwMode="auto">
          <a:xfrm>
            <a:off x="4800600" y="3984044"/>
            <a:ext cx="4191000" cy="112888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65600" tIns="72000" rIns="0" bIns="0"/>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endParaRPr lang="en-US" altLang="en-US" sz="1050" b="0" dirty="0">
              <a:solidFill>
                <a:srgbClr val="000000"/>
              </a:solidFill>
              <a:latin typeface="Consolas" charset="0"/>
            </a:endParaRPr>
          </a:p>
          <a:p>
            <a:r>
              <a:rPr lang="en-US" altLang="en-US" sz="1050" b="0" dirty="0">
                <a:solidFill>
                  <a:srgbClr val="000000"/>
                </a:solidFill>
                <a:latin typeface="Consolas" charset="0"/>
              </a:rPr>
              <a:t> public static double predict(double </a:t>
            </a:r>
            <a:r>
              <a:rPr lang="en-US" altLang="en-US" sz="1050" b="0" dirty="0" err="1">
                <a:solidFill>
                  <a:srgbClr val="000000"/>
                </a:solidFill>
                <a:latin typeface="Consolas" charset="0"/>
              </a:rPr>
              <a:t>numOfRooms</a:t>
            </a:r>
            <a:r>
              <a:rPr lang="en-US" altLang="en-US" sz="1050" b="0" dirty="0">
                <a:solidFill>
                  <a:srgbClr val="000000"/>
                </a:solidFill>
                <a:latin typeface="Consolas" charset="0"/>
              </a:rPr>
              <a:t>, </a:t>
            </a:r>
          </a:p>
          <a:p>
            <a:r>
              <a:rPr lang="en-US" altLang="en-US" sz="1050" b="0" dirty="0">
                <a:solidFill>
                  <a:srgbClr val="000000"/>
                </a:solidFill>
                <a:latin typeface="Consolas" charset="0"/>
              </a:rPr>
              <a:t>			double size) {</a:t>
            </a:r>
          </a:p>
          <a:p>
            <a:r>
              <a:rPr lang="en-US" altLang="en-US" sz="1050" b="0" dirty="0">
                <a:solidFill>
                  <a:srgbClr val="000000"/>
                </a:solidFill>
                <a:latin typeface="Consolas" charset="0"/>
              </a:rPr>
              <a:t>      // Your code</a:t>
            </a:r>
          </a:p>
          <a:p>
            <a:r>
              <a:rPr lang="en-US" altLang="en-US" sz="1050" b="0" dirty="0">
                <a:solidFill>
                  <a:srgbClr val="000000"/>
                </a:solidFill>
                <a:latin typeface="Consolas" charset="0"/>
              </a:rPr>
              <a:t> }			</a:t>
            </a:r>
          </a:p>
          <a:p>
            <a:endParaRPr lang="en-US" altLang="en-US" sz="1050" b="0" dirty="0">
              <a:solidFill>
                <a:srgbClr val="000000"/>
              </a:solidFill>
              <a:latin typeface="Consolas" charset="0"/>
            </a:endParaRPr>
          </a:p>
          <a:p>
            <a:r>
              <a:rPr lang="en-US" altLang="en-US" sz="1050" b="0" dirty="0">
                <a:solidFill>
                  <a:srgbClr val="000000"/>
                </a:solidFill>
                <a:latin typeface="Consolas" charset="0"/>
              </a:rPr>
              <a:t>    </a:t>
            </a:r>
          </a:p>
        </p:txBody>
      </p:sp>
      <p:cxnSp>
        <p:nvCxnSpPr>
          <p:cNvPr id="8" name="Straight Arrow Connector 7">
            <a:extLst>
              <a:ext uri="{FF2B5EF4-FFF2-40B4-BE49-F238E27FC236}">
                <a16:creationId xmlns:a16="http://schemas.microsoft.com/office/drawing/2014/main" id="{820CFEF3-A676-E51A-1BBF-5CF710493C43}"/>
              </a:ext>
            </a:extLst>
          </p:cNvPr>
          <p:cNvCxnSpPr/>
          <p:nvPr/>
        </p:nvCxnSpPr>
        <p:spPr bwMode="auto">
          <a:xfrm>
            <a:off x="6629400" y="3429000"/>
            <a:ext cx="0" cy="4572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TextBox 2">
            <a:extLst>
              <a:ext uri="{FF2B5EF4-FFF2-40B4-BE49-F238E27FC236}">
                <a16:creationId xmlns:a16="http://schemas.microsoft.com/office/drawing/2014/main" id="{A486CC4E-D54C-B55C-4A15-FAF444F12427}"/>
              </a:ext>
            </a:extLst>
          </p:cNvPr>
          <p:cNvSpPr txBox="1"/>
          <p:nvPr/>
        </p:nvSpPr>
        <p:spPr>
          <a:xfrm>
            <a:off x="6172200" y="5410200"/>
            <a:ext cx="1219200" cy="400110"/>
          </a:xfrm>
          <a:prstGeom prst="rect">
            <a:avLst/>
          </a:prstGeom>
          <a:noFill/>
        </p:spPr>
        <p:txBody>
          <a:bodyPr wrap="square">
            <a:spAutoFit/>
          </a:body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But how?</a:t>
            </a:r>
          </a:p>
        </p:txBody>
      </p:sp>
      <p:sp>
        <p:nvSpPr>
          <p:cNvPr id="4" name="Footer Placeholder 3">
            <a:extLst>
              <a:ext uri="{FF2B5EF4-FFF2-40B4-BE49-F238E27FC236}">
                <a16:creationId xmlns:a16="http://schemas.microsoft.com/office/drawing/2014/main" id="{2DE3DA14-E309-5C96-113C-51A206DEE28F}"/>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26283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A4E4B48-7142-3A63-6A49-3F3D9577CBE0}"/>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3EAE509-93BD-39AC-8837-54B9DCB6085A}"/>
              </a:ext>
            </a:extLst>
          </p:cNvPr>
          <p:cNvSpPr>
            <a:spLocks noGrp="1" noChangeArrowheads="1"/>
          </p:cNvSpPr>
          <p:nvPr>
            <p:ph type="title"/>
          </p:nvPr>
        </p:nvSpPr>
        <p:spPr/>
        <p:txBody>
          <a:bodyPr/>
          <a:lstStyle/>
          <a:p>
            <a:pPr>
              <a:defRPr/>
            </a:pPr>
            <a:r>
              <a:rPr lang="en-US" dirty="0">
                <a:cs typeface="+mj-cs"/>
              </a:rPr>
              <a:t>Visualization</a:t>
            </a:r>
          </a:p>
        </p:txBody>
      </p:sp>
      <p:graphicFrame>
        <p:nvGraphicFramePr>
          <p:cNvPr id="2" name="Google Shape;159;p28">
            <a:extLst>
              <a:ext uri="{FF2B5EF4-FFF2-40B4-BE49-F238E27FC236}">
                <a16:creationId xmlns:a16="http://schemas.microsoft.com/office/drawing/2014/main" id="{FF833204-9038-D9FF-FB17-71E9753F595D}"/>
              </a:ext>
            </a:extLst>
          </p:cNvPr>
          <p:cNvGraphicFramePr/>
          <p:nvPr/>
        </p:nvGraphicFramePr>
        <p:xfrm>
          <a:off x="878542" y="2089806"/>
          <a:ext cx="3747248" cy="3853790"/>
        </p:xfrm>
        <a:graphic>
          <a:graphicData uri="http://schemas.openxmlformats.org/drawingml/2006/table">
            <a:tbl>
              <a:tblPr firstRow="1" bandRow="1">
                <a:noFill/>
              </a:tblPr>
              <a:tblGrid>
                <a:gridCol w="936812">
                  <a:extLst>
                    <a:ext uri="{9D8B030D-6E8A-4147-A177-3AD203B41FA5}">
                      <a16:colId xmlns:a16="http://schemas.microsoft.com/office/drawing/2014/main" val="20000"/>
                    </a:ext>
                  </a:extLst>
                </a:gridCol>
                <a:gridCol w="936812">
                  <a:extLst>
                    <a:ext uri="{9D8B030D-6E8A-4147-A177-3AD203B41FA5}">
                      <a16:colId xmlns:a16="http://schemas.microsoft.com/office/drawing/2014/main" val="20001"/>
                    </a:ext>
                  </a:extLst>
                </a:gridCol>
                <a:gridCol w="936812">
                  <a:extLst>
                    <a:ext uri="{9D8B030D-6E8A-4147-A177-3AD203B41FA5}">
                      <a16:colId xmlns:a16="http://schemas.microsoft.com/office/drawing/2014/main" val="20002"/>
                    </a:ext>
                  </a:extLst>
                </a:gridCol>
                <a:gridCol w="936812">
                  <a:extLst>
                    <a:ext uri="{9D8B030D-6E8A-4147-A177-3AD203B41FA5}">
                      <a16:colId xmlns:a16="http://schemas.microsoft.com/office/drawing/2014/main" val="20003"/>
                    </a:ext>
                  </a:extLst>
                </a:gridCol>
              </a:tblGrid>
              <a:tr h="460344">
                <a:tc>
                  <a:txBody>
                    <a:bodyPr/>
                    <a:lstStyle/>
                    <a:p>
                      <a:pPr marL="0" marR="0" lvl="0" indent="0" algn="l" rtl="0">
                        <a:spcBef>
                          <a:spcPts val="0"/>
                        </a:spcBef>
                        <a:spcAft>
                          <a:spcPts val="0"/>
                        </a:spcAft>
                        <a:buNone/>
                      </a:pPr>
                      <a:r>
                        <a:rPr lang="en" sz="900" u="none" strike="noStrike" cap="none" dirty="0">
                          <a:solidFill>
                            <a:schemeClr val="bg1"/>
                          </a:solidFill>
                        </a:rPr>
                        <a:t>property index</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number of rooms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sq. meters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price</a:t>
                      </a:r>
                      <a:endParaRPr sz="900" dirty="0">
                        <a:solidFill>
                          <a:schemeClr val="bg1"/>
                        </a:solidFill>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a:t>1,000,000</a:t>
                      </a:r>
                      <a:endParaRPr sz="900"/>
                    </a:p>
                  </a:txBody>
                  <a:tcPr marL="68600" marR="68600" marT="34300" marB="34300"/>
                </a:tc>
                <a:extLst>
                  <a:ext uri="{0D108BD9-81ED-4DB2-BD59-A6C34878D82A}">
                    <a16:rowId xmlns:a16="http://schemas.microsoft.com/office/drawing/2014/main" val="10001"/>
                  </a:ext>
                </a:extLst>
              </a:tr>
              <a:tr h="315638">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a:t>750,000</a:t>
                      </a:r>
                      <a:endParaRPr sz="900"/>
                    </a:p>
                  </a:txBody>
                  <a:tcPr marL="68600" marR="68600" marT="34300" marB="34300"/>
                </a:tc>
                <a:extLst>
                  <a:ext uri="{0D108BD9-81ED-4DB2-BD59-A6C34878D82A}">
                    <a16:rowId xmlns:a16="http://schemas.microsoft.com/office/drawing/2014/main" val="10002"/>
                  </a:ext>
                </a:extLst>
              </a:tr>
              <a:tr h="276217">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a:t>32</a:t>
                      </a:r>
                      <a:endParaRPr sz="900"/>
                    </a:p>
                  </a:txBody>
                  <a:tcPr marL="68600" marR="68600" marT="34300" marB="34300"/>
                </a:tc>
                <a:tc>
                  <a:txBody>
                    <a:bodyPr/>
                    <a:lstStyle/>
                    <a:p>
                      <a:pPr marL="0" marR="0" lvl="0" indent="0" algn="l" rtl="0">
                        <a:spcBef>
                          <a:spcPts val="0"/>
                        </a:spcBef>
                        <a:spcAft>
                          <a:spcPts val="0"/>
                        </a:spcAft>
                        <a:buNone/>
                      </a:pPr>
                      <a:r>
                        <a:rPr lang="en" sz="900"/>
                        <a:t>725,000</a:t>
                      </a:r>
                      <a:endParaRPr sz="900"/>
                    </a:p>
                  </a:txBody>
                  <a:tcPr marL="68600" marR="68600" marT="34300" marB="34300"/>
                </a:tc>
                <a:extLst>
                  <a:ext uri="{0D108BD9-81ED-4DB2-BD59-A6C34878D82A}">
                    <a16:rowId xmlns:a16="http://schemas.microsoft.com/office/drawing/2014/main" val="10003"/>
                  </a:ext>
                </a:extLst>
              </a:tr>
              <a:tr h="276217">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1.5</a:t>
                      </a:r>
                      <a:endParaRPr sz="90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a:t>700,000</a:t>
                      </a:r>
                      <a:endParaRPr sz="900"/>
                    </a:p>
                  </a:txBody>
                  <a:tcPr marL="68600" marR="68600" marT="34300" marB="34300"/>
                </a:tc>
                <a:extLst>
                  <a:ext uri="{0D108BD9-81ED-4DB2-BD59-A6C34878D82A}">
                    <a16:rowId xmlns:a16="http://schemas.microsoft.com/office/drawing/2014/main" val="10004"/>
                  </a:ext>
                </a:extLst>
              </a:tr>
              <a:tr h="276217">
                <a:tc>
                  <a:txBody>
                    <a:bodyPr/>
                    <a:lstStyle/>
                    <a:p>
                      <a:pPr marL="0" marR="0" lvl="0" indent="0" algn="l" rtl="0">
                        <a:spcBef>
                          <a:spcPts val="0"/>
                        </a:spcBef>
                        <a:spcAft>
                          <a:spcPts val="0"/>
                        </a:spcAft>
                        <a:buNone/>
                      </a:pPr>
                      <a:r>
                        <a:rPr lang="en" sz="900"/>
                        <a:t>5</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35</a:t>
                      </a:r>
                      <a:endParaRPr sz="900"/>
                    </a:p>
                  </a:txBody>
                  <a:tcPr marL="68600" marR="68600" marT="34300" marB="34300"/>
                </a:tc>
                <a:tc>
                  <a:txBody>
                    <a:bodyPr/>
                    <a:lstStyle/>
                    <a:p>
                      <a:pPr marL="0" marR="0" lvl="0" indent="0" algn="l" rtl="0">
                        <a:spcBef>
                          <a:spcPts val="0"/>
                        </a:spcBef>
                        <a:spcAft>
                          <a:spcPts val="0"/>
                        </a:spcAft>
                        <a:buNone/>
                      </a:pPr>
                      <a:r>
                        <a:rPr lang="en" sz="900"/>
                        <a:t>800,000</a:t>
                      </a:r>
                      <a:endParaRPr sz="900"/>
                    </a:p>
                  </a:txBody>
                  <a:tcPr marL="68600" marR="68600" marT="34300" marB="34300"/>
                </a:tc>
                <a:extLst>
                  <a:ext uri="{0D108BD9-81ED-4DB2-BD59-A6C34878D82A}">
                    <a16:rowId xmlns:a16="http://schemas.microsoft.com/office/drawing/2014/main" val="10005"/>
                  </a:ext>
                </a:extLst>
              </a:tr>
              <a:tr h="276217">
                <a:tc>
                  <a:txBody>
                    <a:bodyPr/>
                    <a:lstStyle/>
                    <a:p>
                      <a:pPr marL="0" marR="0" lvl="0" indent="0" algn="l" rtl="0">
                        <a:spcBef>
                          <a:spcPts val="0"/>
                        </a:spcBef>
                        <a:spcAft>
                          <a:spcPts val="0"/>
                        </a:spcAft>
                        <a:buNone/>
                      </a:pPr>
                      <a:r>
                        <a:rPr lang="en" sz="900"/>
                        <a:t>6</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37</a:t>
                      </a:r>
                      <a:endParaRPr sz="900"/>
                    </a:p>
                  </a:txBody>
                  <a:tcPr marL="68600" marR="68600" marT="34300" marB="34300"/>
                </a:tc>
                <a:tc>
                  <a:txBody>
                    <a:bodyPr/>
                    <a:lstStyle/>
                    <a:p>
                      <a:pPr marL="0" marR="0" lvl="0" indent="0" algn="l" rtl="0">
                        <a:spcBef>
                          <a:spcPts val="0"/>
                        </a:spcBef>
                        <a:spcAft>
                          <a:spcPts val="0"/>
                        </a:spcAft>
                        <a:buNone/>
                      </a:pPr>
                      <a:r>
                        <a:rPr lang="en" sz="900"/>
                        <a:t>820,000</a:t>
                      </a:r>
                      <a:endParaRPr sz="900"/>
                    </a:p>
                  </a:txBody>
                  <a:tcPr marL="68600" marR="68600" marT="34300" marB="34300"/>
                </a:tc>
                <a:extLst>
                  <a:ext uri="{0D108BD9-81ED-4DB2-BD59-A6C34878D82A}">
                    <a16:rowId xmlns:a16="http://schemas.microsoft.com/office/drawing/2014/main" val="10006"/>
                  </a:ext>
                </a:extLst>
              </a:tr>
              <a:tr h="276217">
                <a:tc>
                  <a:txBody>
                    <a:bodyPr/>
                    <a:lstStyle/>
                    <a:p>
                      <a:pPr marL="0" marR="0" lvl="0" indent="0" algn="l" rtl="0">
                        <a:spcBef>
                          <a:spcPts val="0"/>
                        </a:spcBef>
                        <a:spcAft>
                          <a:spcPts val="0"/>
                        </a:spcAft>
                        <a:buNone/>
                      </a:pPr>
                      <a:r>
                        <a:rPr lang="en" sz="900"/>
                        <a:t>7</a:t>
                      </a:r>
                      <a:endParaRPr sz="900"/>
                    </a:p>
                  </a:txBody>
                  <a:tcPr marL="68600" marR="68600" marT="34300" marB="34300"/>
                </a:tc>
                <a:tc>
                  <a:txBody>
                    <a:bodyPr/>
                    <a:lstStyle/>
                    <a:p>
                      <a:pPr marL="0" marR="0" lvl="0" indent="0" algn="l" rtl="0">
                        <a:spcBef>
                          <a:spcPts val="0"/>
                        </a:spcBef>
                        <a:spcAft>
                          <a:spcPts val="0"/>
                        </a:spcAft>
                        <a:buNone/>
                      </a:pPr>
                      <a:r>
                        <a:rPr lang="en" sz="900"/>
                        <a:t>2</a:t>
                      </a:r>
                      <a:endParaRPr sz="900"/>
                    </a:p>
                  </a:txBody>
                  <a:tcPr marL="68600" marR="68600" marT="34300" marB="34300"/>
                </a:tc>
                <a:tc>
                  <a:txBody>
                    <a:bodyPr/>
                    <a:lstStyle/>
                    <a:p>
                      <a:pPr marL="0" marR="0" lvl="0" indent="0" algn="l" rtl="0">
                        <a:spcBef>
                          <a:spcPts val="0"/>
                        </a:spcBef>
                        <a:spcAft>
                          <a:spcPts val="0"/>
                        </a:spcAft>
                        <a:buNone/>
                      </a:pPr>
                      <a:r>
                        <a:rPr lang="en" sz="900"/>
                        <a:t>43</a:t>
                      </a:r>
                      <a:endParaRPr sz="900"/>
                    </a:p>
                  </a:txBody>
                  <a:tcPr marL="68600" marR="68600" marT="34300" marB="34300"/>
                </a:tc>
                <a:tc>
                  <a:txBody>
                    <a:bodyPr/>
                    <a:lstStyle/>
                    <a:p>
                      <a:pPr marL="0" marR="0" lvl="0" indent="0" algn="l" rtl="0">
                        <a:spcBef>
                          <a:spcPts val="0"/>
                        </a:spcBef>
                        <a:spcAft>
                          <a:spcPts val="0"/>
                        </a:spcAft>
                        <a:buNone/>
                      </a:pPr>
                      <a:r>
                        <a:rPr lang="en" sz="900"/>
                        <a:t>1,050,000</a:t>
                      </a:r>
                      <a:endParaRPr sz="1100"/>
                    </a:p>
                  </a:txBody>
                  <a:tcPr marL="68600" marR="68600" marT="34300" marB="34300"/>
                </a:tc>
                <a:extLst>
                  <a:ext uri="{0D108BD9-81ED-4DB2-BD59-A6C34878D82A}">
                    <a16:rowId xmlns:a16="http://schemas.microsoft.com/office/drawing/2014/main" val="10007"/>
                  </a:ext>
                </a:extLst>
              </a:tr>
              <a:tr h="276217">
                <a:tc>
                  <a:txBody>
                    <a:bodyPr/>
                    <a:lstStyle/>
                    <a:p>
                      <a:pPr marL="0" marR="0" lvl="0" indent="0" algn="l" rtl="0">
                        <a:spcBef>
                          <a:spcPts val="0"/>
                        </a:spcBef>
                        <a:spcAft>
                          <a:spcPts val="0"/>
                        </a:spcAft>
                        <a:buNone/>
                      </a:pPr>
                      <a:r>
                        <a:rPr lang="en" sz="900"/>
                        <a:t>8</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a:t>44</a:t>
                      </a:r>
                      <a:endParaRPr sz="90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8"/>
                  </a:ext>
                </a:extLst>
              </a:tr>
              <a:tr h="276217">
                <a:tc>
                  <a:txBody>
                    <a:bodyPr/>
                    <a:lstStyle/>
                    <a:p>
                      <a:pPr marL="0" marR="0" lvl="0" indent="0" algn="l" rtl="0">
                        <a:spcBef>
                          <a:spcPts val="0"/>
                        </a:spcBef>
                        <a:spcAft>
                          <a:spcPts val="0"/>
                        </a:spcAft>
                        <a:buNone/>
                      </a:pPr>
                      <a:r>
                        <a:rPr lang="en" sz="900"/>
                        <a:t>9</a:t>
                      </a:r>
                      <a:endParaRPr sz="900"/>
                    </a:p>
                  </a:txBody>
                  <a:tcPr marL="68600" marR="68600" marT="34300" marB="34300"/>
                </a:tc>
                <a:tc>
                  <a:txBody>
                    <a:bodyPr/>
                    <a:lstStyle/>
                    <a:p>
                      <a:pPr marL="0" marR="0" lvl="0" indent="0" algn="l" rtl="0">
                        <a:spcBef>
                          <a:spcPts val="0"/>
                        </a:spcBef>
                        <a:spcAft>
                          <a:spcPts val="0"/>
                        </a:spcAft>
                        <a:buNone/>
                      </a:pPr>
                      <a:r>
                        <a:rPr lang="en" sz="900"/>
                        <a:t>2.5</a:t>
                      </a:r>
                      <a:endParaRPr sz="900"/>
                    </a:p>
                  </a:txBody>
                  <a:tcPr marL="68600" marR="68600" marT="34300" marB="34300"/>
                </a:tc>
                <a:tc>
                  <a:txBody>
                    <a:bodyPr/>
                    <a:lstStyle/>
                    <a:p>
                      <a:pPr marL="0" marR="0" lvl="0" indent="0" algn="l" rtl="0">
                        <a:spcBef>
                          <a:spcPts val="0"/>
                        </a:spcBef>
                        <a:spcAft>
                          <a:spcPts val="0"/>
                        </a:spcAft>
                        <a:buNone/>
                      </a:pPr>
                      <a:r>
                        <a:rPr lang="en" sz="900" dirty="0"/>
                        <a:t>42</a:t>
                      </a:r>
                      <a:endParaRPr sz="900" dirty="0"/>
                    </a:p>
                  </a:txBody>
                  <a:tcPr marL="68600" marR="68600" marT="34300" marB="34300"/>
                </a:tc>
                <a:tc>
                  <a:txBody>
                    <a:bodyPr/>
                    <a:lstStyle/>
                    <a:p>
                      <a:pPr marL="0" marR="0" lvl="0" indent="0" algn="l" rtl="0">
                        <a:spcBef>
                          <a:spcPts val="0"/>
                        </a:spcBef>
                        <a:spcAft>
                          <a:spcPts val="0"/>
                        </a:spcAft>
                        <a:buNone/>
                      </a:pPr>
                      <a:r>
                        <a:rPr lang="en" sz="900"/>
                        <a:t>950,000</a:t>
                      </a:r>
                      <a:endParaRPr sz="900"/>
                    </a:p>
                  </a:txBody>
                  <a:tcPr marL="68600" marR="68600" marT="34300" marB="34300"/>
                </a:tc>
                <a:extLst>
                  <a:ext uri="{0D108BD9-81ED-4DB2-BD59-A6C34878D82A}">
                    <a16:rowId xmlns:a16="http://schemas.microsoft.com/office/drawing/2014/main" val="10009"/>
                  </a:ext>
                </a:extLst>
              </a:tr>
              <a:tr h="276217">
                <a:tc>
                  <a:txBody>
                    <a:bodyPr/>
                    <a:lstStyle/>
                    <a:p>
                      <a:pPr marL="0" marR="0" lvl="0" indent="0" algn="l" rtl="0">
                        <a:spcBef>
                          <a:spcPts val="0"/>
                        </a:spcBef>
                        <a:spcAft>
                          <a:spcPts val="0"/>
                        </a:spcAft>
                        <a:buNone/>
                      </a:pPr>
                      <a:r>
                        <a:rPr lang="en" sz="900"/>
                        <a:t>10</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75</a:t>
                      </a:r>
                      <a:endParaRPr sz="900"/>
                    </a:p>
                  </a:txBody>
                  <a:tcPr marL="68600" marR="68600" marT="34300" marB="34300"/>
                </a:tc>
                <a:tc>
                  <a:txBody>
                    <a:bodyPr/>
                    <a:lstStyle/>
                    <a:p>
                      <a:pPr marL="0" marR="0" lvl="0" indent="0" algn="l" rtl="0">
                        <a:spcBef>
                          <a:spcPts val="0"/>
                        </a:spcBef>
                        <a:spcAft>
                          <a:spcPts val="0"/>
                        </a:spcAft>
                        <a:buNone/>
                      </a:pPr>
                      <a:r>
                        <a:rPr lang="en" sz="900"/>
                        <a:t>1,200,000</a:t>
                      </a:r>
                      <a:endParaRPr sz="900"/>
                    </a:p>
                  </a:txBody>
                  <a:tcPr marL="68600" marR="68600" marT="34300" marB="34300"/>
                </a:tc>
                <a:extLst>
                  <a:ext uri="{0D108BD9-81ED-4DB2-BD59-A6C34878D82A}">
                    <a16:rowId xmlns:a16="http://schemas.microsoft.com/office/drawing/2014/main" val="10010"/>
                  </a:ext>
                </a:extLst>
              </a:tr>
              <a:tr h="276217">
                <a:tc>
                  <a:txBody>
                    <a:bodyPr/>
                    <a:lstStyle/>
                    <a:p>
                      <a:pPr marL="0" marR="0" lvl="0" indent="0" algn="l" rtl="0">
                        <a:spcBef>
                          <a:spcPts val="0"/>
                        </a:spcBef>
                        <a:spcAft>
                          <a:spcPts val="0"/>
                        </a:spcAft>
                        <a:buNone/>
                      </a:pPr>
                      <a:r>
                        <a:rPr lang="en" sz="900"/>
                        <a:t>11</a:t>
                      </a:r>
                      <a:endParaRPr sz="900"/>
                    </a:p>
                  </a:txBody>
                  <a:tcPr marL="68600" marR="68600" marT="34300" marB="34300"/>
                </a:tc>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a:t>65</a:t>
                      </a:r>
                      <a:endParaRPr sz="900"/>
                    </a:p>
                  </a:txBody>
                  <a:tcPr marL="68600" marR="68600" marT="34300" marB="34300"/>
                </a:tc>
                <a:tc>
                  <a:txBody>
                    <a:bodyPr/>
                    <a:lstStyle/>
                    <a:p>
                      <a:pPr marL="0" marR="0" lvl="0" indent="0" algn="l" rtl="0">
                        <a:spcBef>
                          <a:spcPts val="0"/>
                        </a:spcBef>
                        <a:spcAft>
                          <a:spcPts val="0"/>
                        </a:spcAft>
                        <a:buNone/>
                      </a:pPr>
                      <a:r>
                        <a:rPr lang="en" sz="900"/>
                        <a:t>1,300,000</a:t>
                      </a:r>
                      <a:endParaRPr sz="900"/>
                    </a:p>
                  </a:txBody>
                  <a:tcPr marL="68600" marR="68600" marT="34300" marB="34300"/>
                </a:tc>
                <a:extLst>
                  <a:ext uri="{0D108BD9-81ED-4DB2-BD59-A6C34878D82A}">
                    <a16:rowId xmlns:a16="http://schemas.microsoft.com/office/drawing/2014/main" val="10011"/>
                  </a:ext>
                </a:extLst>
              </a:tr>
              <a:tr h="276217">
                <a:tc>
                  <a:txBody>
                    <a:bodyPr/>
                    <a:lstStyle/>
                    <a:p>
                      <a:pPr marL="0" marR="0" lvl="0" indent="0" algn="l" rtl="0">
                        <a:spcBef>
                          <a:spcPts val="0"/>
                        </a:spcBef>
                        <a:spcAft>
                          <a:spcPts val="0"/>
                        </a:spcAft>
                        <a:buNone/>
                      </a:pPr>
                      <a:r>
                        <a:rPr lang="en" sz="900"/>
                        <a:t>12</a:t>
                      </a:r>
                      <a:endParaRPr sz="900"/>
                    </a:p>
                  </a:txBody>
                  <a:tcPr marL="68600" marR="68600" marT="34300" marB="34300"/>
                </a:tc>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a:t>89</a:t>
                      </a:r>
                      <a:endParaRPr sz="900"/>
                    </a:p>
                  </a:txBody>
                  <a:tcPr marL="68600" marR="68600" marT="34300" marB="34300"/>
                </a:tc>
                <a:tc>
                  <a:txBody>
                    <a:bodyPr/>
                    <a:lstStyle/>
                    <a:p>
                      <a:pPr marL="0" marR="0" lvl="0" indent="0" algn="l" rtl="0">
                        <a:spcBef>
                          <a:spcPts val="0"/>
                        </a:spcBef>
                        <a:spcAft>
                          <a:spcPts val="0"/>
                        </a:spcAft>
                        <a:buNone/>
                      </a:pPr>
                      <a:r>
                        <a:rPr lang="en" sz="900" dirty="0"/>
                        <a:t>1,250,000</a:t>
                      </a:r>
                      <a:endParaRPr sz="900" dirty="0"/>
                    </a:p>
                  </a:txBody>
                  <a:tcPr marL="68600" marR="68600" marT="34300" marB="34300"/>
                </a:tc>
                <a:extLst>
                  <a:ext uri="{0D108BD9-81ED-4DB2-BD59-A6C34878D82A}">
                    <a16:rowId xmlns:a16="http://schemas.microsoft.com/office/drawing/2014/main" val="10012"/>
                  </a:ext>
                </a:extLst>
              </a:tr>
            </a:tbl>
          </a:graphicData>
        </a:graphic>
      </p:graphicFrame>
      <p:sp>
        <p:nvSpPr>
          <p:cNvPr id="25" name="Rectangle 89">
            <a:extLst>
              <a:ext uri="{FF2B5EF4-FFF2-40B4-BE49-F238E27FC236}">
                <a16:creationId xmlns:a16="http://schemas.microsoft.com/office/drawing/2014/main" id="{B97B7565-E7FF-7322-F1E6-FE9671BD1D73}"/>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Let’s focus on one feature for now: </a:t>
            </a:r>
            <a:r>
              <a:rPr lang="en-US" altLang="en-US" kern="0" dirty="0">
                <a:latin typeface="Times New Roman" panose="02020603050405020304" pitchFamily="18" charset="0"/>
                <a:ea typeface="ＭＳ Ｐゴシック" charset="-128"/>
                <a:cs typeface="Times New Roman" panose="02020603050405020304" pitchFamily="18" charset="0"/>
              </a:rPr>
              <a:t>number of rooms</a:t>
            </a:r>
            <a:r>
              <a:rPr lang="en-US" altLang="en-US" b="0" kern="0" dirty="0">
                <a:latin typeface="Times New Roman" panose="02020603050405020304" pitchFamily="18" charset="0"/>
                <a:ea typeface="ＭＳ Ｐゴシック" charset="-128"/>
                <a:cs typeface="Times New Roman" panose="02020603050405020304" pitchFamily="18" charset="0"/>
              </a:rPr>
              <a:t>. </a:t>
            </a:r>
            <a:r>
              <a:rPr lang="en-US" b="0" dirty="0"/>
              <a:t>This will make it easier to visualize the dataset and identify any potential trends</a:t>
            </a:r>
            <a:r>
              <a:rPr lang="en-US" altLang="en-US" b="0" kern="0" dirty="0">
                <a:latin typeface="Times New Roman" panose="02020603050405020304" pitchFamily="18" charset="0"/>
                <a:ea typeface="ＭＳ Ｐゴシック" charset="-128"/>
                <a:cs typeface="Times New Roman" panose="02020603050405020304" pitchFamily="18" charset="0"/>
              </a:rPr>
              <a:t> (</a:t>
            </a:r>
            <a:r>
              <a:rPr lang="he-IL" altLang="en-US" b="0" kern="0" dirty="0">
                <a:latin typeface="Times New Roman" panose="02020603050405020304" pitchFamily="18" charset="0"/>
                <a:ea typeface="ＭＳ Ｐゴシック" charset="-128"/>
                <a:cs typeface="Times New Roman" panose="02020603050405020304" pitchFamily="18" charset="0"/>
              </a:rPr>
              <a:t>מגמה</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pic>
        <p:nvPicPr>
          <p:cNvPr id="4" name="Google Shape;160;p28">
            <a:extLst>
              <a:ext uri="{FF2B5EF4-FFF2-40B4-BE49-F238E27FC236}">
                <a16:creationId xmlns:a16="http://schemas.microsoft.com/office/drawing/2014/main" id="{BF4A3FA2-4BDC-F92D-F85A-71D2E5A262A6}"/>
              </a:ext>
            </a:extLst>
          </p:cNvPr>
          <p:cNvPicPr preferRelativeResize="0"/>
          <p:nvPr/>
        </p:nvPicPr>
        <p:blipFill rotWithShape="1">
          <a:blip r:embed="rId3">
            <a:alphaModFix/>
          </a:blip>
          <a:srcRect t="9941"/>
          <a:stretch/>
        </p:blipFill>
        <p:spPr>
          <a:xfrm>
            <a:off x="4765222" y="2636049"/>
            <a:ext cx="4171949" cy="2761303"/>
          </a:xfrm>
          <a:prstGeom prst="rect">
            <a:avLst/>
          </a:prstGeom>
          <a:noFill/>
          <a:ln>
            <a:noFill/>
          </a:ln>
        </p:spPr>
      </p:pic>
      <p:sp>
        <p:nvSpPr>
          <p:cNvPr id="3" name="Footer Placeholder 2">
            <a:extLst>
              <a:ext uri="{FF2B5EF4-FFF2-40B4-BE49-F238E27FC236}">
                <a16:creationId xmlns:a16="http://schemas.microsoft.com/office/drawing/2014/main" id="{4351B09F-2272-7A81-B0F2-D1C45302F21E}"/>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410803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87A1D9F-224D-E8B8-2D3A-D48D5F483CD1}"/>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01552EE4-0F36-30EB-05C5-CB75D72A575E}"/>
              </a:ext>
            </a:extLst>
          </p:cNvPr>
          <p:cNvSpPr>
            <a:spLocks noGrp="1" noChangeArrowheads="1"/>
          </p:cNvSpPr>
          <p:nvPr>
            <p:ph type="title"/>
          </p:nvPr>
        </p:nvSpPr>
        <p:spPr/>
        <p:txBody>
          <a:bodyPr/>
          <a:lstStyle/>
          <a:p>
            <a:pPr>
              <a:defRPr/>
            </a:pPr>
            <a:r>
              <a:rPr lang="en-US" dirty="0">
                <a:cs typeface="+mj-cs"/>
              </a:rPr>
              <a:t>Visualization</a:t>
            </a:r>
          </a:p>
        </p:txBody>
      </p:sp>
      <p:sp>
        <p:nvSpPr>
          <p:cNvPr id="25" name="Rectangle 89">
            <a:extLst>
              <a:ext uri="{FF2B5EF4-FFF2-40B4-BE49-F238E27FC236}">
                <a16:creationId xmlns:a16="http://schemas.microsoft.com/office/drawing/2014/main" id="{253C551E-9C63-CE04-5318-01C5D2EC028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Let’s focus on one feature for now: </a:t>
            </a:r>
            <a:r>
              <a:rPr lang="en-US" altLang="en-US" kern="0" dirty="0">
                <a:latin typeface="Times New Roman" panose="02020603050405020304" pitchFamily="18" charset="0"/>
                <a:ea typeface="ＭＳ Ｐゴシック" charset="-128"/>
                <a:cs typeface="Times New Roman" panose="02020603050405020304" pitchFamily="18" charset="0"/>
              </a:rPr>
              <a:t>number of rooms</a:t>
            </a:r>
            <a:r>
              <a:rPr lang="en-US" altLang="en-US" b="0" kern="0" dirty="0">
                <a:latin typeface="Times New Roman" panose="02020603050405020304" pitchFamily="18" charset="0"/>
                <a:ea typeface="ＭＳ Ｐゴシック" charset="-128"/>
                <a:cs typeface="Times New Roman" panose="02020603050405020304" pitchFamily="18" charset="0"/>
              </a:rPr>
              <a:t>. </a:t>
            </a:r>
            <a:r>
              <a:rPr lang="en-US" b="0" dirty="0"/>
              <a:t>This will make it easier to visualize the dataset and identify any potential trends</a:t>
            </a:r>
            <a:r>
              <a:rPr lang="en-US" altLang="en-US" b="0" kern="0" dirty="0">
                <a:latin typeface="Times New Roman" panose="02020603050405020304" pitchFamily="18" charset="0"/>
                <a:ea typeface="ＭＳ Ｐゴシック" charset="-128"/>
                <a:cs typeface="Times New Roman" panose="02020603050405020304" pitchFamily="18" charset="0"/>
              </a:rPr>
              <a:t> (</a:t>
            </a:r>
            <a:r>
              <a:rPr lang="he-IL" altLang="en-US" b="0" kern="0" dirty="0">
                <a:latin typeface="Times New Roman" panose="02020603050405020304" pitchFamily="18" charset="0"/>
                <a:ea typeface="ＭＳ Ｐゴシック" charset="-128"/>
                <a:cs typeface="Times New Roman" panose="02020603050405020304" pitchFamily="18" charset="0"/>
              </a:rPr>
              <a:t>מגמה</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pic>
        <p:nvPicPr>
          <p:cNvPr id="4" name="Google Shape;160;p28">
            <a:extLst>
              <a:ext uri="{FF2B5EF4-FFF2-40B4-BE49-F238E27FC236}">
                <a16:creationId xmlns:a16="http://schemas.microsoft.com/office/drawing/2014/main" id="{4C7DE85F-A535-2643-442D-D3A59601800F}"/>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B5713FE2-0325-A219-6D1C-DE4B71EDE588}"/>
              </a:ext>
            </a:extLst>
          </p:cNvPr>
          <p:cNvSpPr txBox="1"/>
          <p:nvPr/>
        </p:nvSpPr>
        <p:spPr>
          <a:xfrm>
            <a:off x="5029200" y="1905000"/>
            <a:ext cx="3886200" cy="2554545"/>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cs typeface="Times New Roman" panose="02020603050405020304" pitchFamily="18" charset="0"/>
              </a:rPr>
              <a:t>Two observations:</a:t>
            </a:r>
          </a:p>
          <a:p>
            <a:pPr marL="457200" indent="-457200"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There are properties with the </a:t>
            </a:r>
            <a:r>
              <a:rPr lang="en-US" altLang="en-US" b="0" kern="0" dirty="0">
                <a:latin typeface="Times New Roman" panose="02020603050405020304" pitchFamily="18" charset="0"/>
                <a:cs typeface="Times New Roman" panose="02020603050405020304" pitchFamily="18" charset="0"/>
              </a:rPr>
              <a:t>same number of rooms sold for a different price.</a:t>
            </a:r>
          </a:p>
          <a:p>
            <a:pPr marL="457200" indent="-457200" algn="l">
              <a:buAutoNum type="arabicPeriod"/>
            </a:pPr>
            <a:r>
              <a:rPr lang="en-US" altLang="en-US" b="0" kern="0" dirty="0">
                <a:latin typeface="Times New Roman" panose="02020603050405020304" pitchFamily="18" charset="0"/>
                <a:cs typeface="Times New Roman" panose="02020603050405020304" pitchFamily="18" charset="0"/>
              </a:rPr>
              <a:t>Overall, we can see that the price grows </a:t>
            </a:r>
            <a:r>
              <a:rPr lang="en-US" altLang="en-US" b="0" u="sng" kern="0" dirty="0">
                <a:latin typeface="Times New Roman" panose="02020603050405020304" pitchFamily="18" charset="0"/>
                <a:cs typeface="Times New Roman" panose="02020603050405020304" pitchFamily="18" charset="0"/>
              </a:rPr>
              <a:t>linearly</a:t>
            </a:r>
            <a:r>
              <a:rPr lang="en-US" altLang="en-US" b="0" kern="0" dirty="0">
                <a:latin typeface="Times New Roman" panose="02020603050405020304" pitchFamily="18" charset="0"/>
                <a:cs typeface="Times New Roman" panose="02020603050405020304" pitchFamily="18" charset="0"/>
              </a:rPr>
              <a:t> with the number-of-rooms feature.</a:t>
            </a:r>
          </a:p>
          <a:p>
            <a:pPr marL="457200" indent="-457200" algn="l">
              <a:buAutoNum type="arabicPeriod"/>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sp>
        <p:nvSpPr>
          <p:cNvPr id="2" name="Footer Placeholder 1">
            <a:extLst>
              <a:ext uri="{FF2B5EF4-FFF2-40B4-BE49-F238E27FC236}">
                <a16:creationId xmlns:a16="http://schemas.microsoft.com/office/drawing/2014/main" id="{D91D1FC3-3768-B388-39B7-BA94A0F9F394}"/>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283973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663C43E-1C70-8E96-9BCF-B4E562274CF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65BEB75A-DAAA-2D74-FC3D-640A017C5CA7}"/>
              </a:ext>
            </a:extLst>
          </p:cNvPr>
          <p:cNvSpPr>
            <a:spLocks noGrp="1" noChangeArrowheads="1"/>
          </p:cNvSpPr>
          <p:nvPr>
            <p:ph type="title"/>
          </p:nvPr>
        </p:nvSpPr>
        <p:spPr/>
        <p:txBody>
          <a:bodyPr/>
          <a:lstStyle/>
          <a:p>
            <a:pPr>
              <a:defRPr/>
            </a:pPr>
            <a:r>
              <a:rPr lang="en-US" dirty="0">
                <a:cs typeface="+mj-cs"/>
              </a:rPr>
              <a:t>Predicting the price of a new property</a:t>
            </a:r>
          </a:p>
        </p:txBody>
      </p:sp>
      <p:pic>
        <p:nvPicPr>
          <p:cNvPr id="4" name="Google Shape;160;p28">
            <a:extLst>
              <a:ext uri="{FF2B5EF4-FFF2-40B4-BE49-F238E27FC236}">
                <a16:creationId xmlns:a16="http://schemas.microsoft.com/office/drawing/2014/main" id="{871C3F39-F490-5C94-F3CE-AF53EF85D630}"/>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E560DA53-372E-C93A-3E67-257208D97EFF}"/>
              </a:ext>
            </a:extLst>
          </p:cNvPr>
          <p:cNvSpPr txBox="1"/>
          <p:nvPr/>
        </p:nvSpPr>
        <p:spPr>
          <a:xfrm>
            <a:off x="5029200" y="1905000"/>
            <a:ext cx="3886200" cy="2246769"/>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cs typeface="Times New Roman" panose="02020603050405020304" pitchFamily="18" charset="0"/>
              </a:rPr>
              <a:t>Two observations:</a:t>
            </a:r>
          </a:p>
          <a:p>
            <a:pPr marL="457200" indent="-457200"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There are properties with the </a:t>
            </a:r>
            <a:r>
              <a:rPr lang="en-US" altLang="en-US" b="0" kern="0" dirty="0">
                <a:latin typeface="Times New Roman" panose="02020603050405020304" pitchFamily="18" charset="0"/>
                <a:cs typeface="Times New Roman" panose="02020603050405020304" pitchFamily="18" charset="0"/>
              </a:rPr>
              <a:t>same number of rooms sold for a different price.</a:t>
            </a:r>
          </a:p>
          <a:p>
            <a:pPr marL="457200" indent="-457200" algn="l">
              <a:buAutoNum type="arabicPeriod"/>
            </a:pPr>
            <a:r>
              <a:rPr lang="en-US" altLang="en-US" b="0" kern="0" dirty="0">
                <a:latin typeface="Times New Roman" panose="02020603050405020304" pitchFamily="18" charset="0"/>
                <a:cs typeface="Times New Roman" panose="02020603050405020304" pitchFamily="18" charset="0"/>
              </a:rPr>
              <a:t>Overall, we can see that the price grows </a:t>
            </a:r>
            <a:r>
              <a:rPr lang="en-US" altLang="en-US" b="0" u="sng" kern="0" dirty="0">
                <a:latin typeface="Times New Roman" panose="02020603050405020304" pitchFamily="18" charset="0"/>
                <a:cs typeface="Times New Roman" panose="02020603050405020304" pitchFamily="18" charset="0"/>
              </a:rPr>
              <a:t>linearly</a:t>
            </a:r>
            <a:r>
              <a:rPr lang="en-US" altLang="en-US" b="0" kern="0" dirty="0">
                <a:latin typeface="Times New Roman" panose="02020603050405020304" pitchFamily="18" charset="0"/>
                <a:cs typeface="Times New Roman" panose="02020603050405020304" pitchFamily="18" charset="0"/>
              </a:rPr>
              <a:t> with the number-of-rooms feature.</a:t>
            </a:r>
          </a:p>
        </p:txBody>
      </p:sp>
      <p:sp>
        <p:nvSpPr>
          <p:cNvPr id="2" name="Oval 1">
            <a:extLst>
              <a:ext uri="{FF2B5EF4-FFF2-40B4-BE49-F238E27FC236}">
                <a16:creationId xmlns:a16="http://schemas.microsoft.com/office/drawing/2014/main" id="{079093FE-E57C-E2C3-BBE2-4EB3EEF47D7D}"/>
              </a:ext>
            </a:extLst>
          </p:cNvPr>
          <p:cNvSpPr/>
          <p:nvPr/>
        </p:nvSpPr>
        <p:spPr bwMode="auto">
          <a:xfrm>
            <a:off x="3048000" y="2438400"/>
            <a:ext cx="228600" cy="249972"/>
          </a:xfrm>
          <a:prstGeom prst="ellipse">
            <a:avLst/>
          </a:prstGeom>
          <a:solidFill>
            <a:srgbClr val="FC0128"/>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8" name="TextBox 7">
            <a:extLst>
              <a:ext uri="{FF2B5EF4-FFF2-40B4-BE49-F238E27FC236}">
                <a16:creationId xmlns:a16="http://schemas.microsoft.com/office/drawing/2014/main" id="{455A71D3-0603-E691-EE0B-CCC736F5F70F}"/>
              </a:ext>
            </a:extLst>
          </p:cNvPr>
          <p:cNvSpPr txBox="1"/>
          <p:nvPr/>
        </p:nvSpPr>
        <p:spPr>
          <a:xfrm>
            <a:off x="533400" y="5029200"/>
            <a:ext cx="7622536" cy="707886"/>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To predict the price of a new </a:t>
            </a:r>
            <a:r>
              <a:rPr lang="en-US" dirty="0">
                <a:solidFill>
                  <a:srgbClr val="FF0000"/>
                </a:solidFill>
                <a:latin typeface="Times New Roman" panose="02020603050405020304" pitchFamily="18" charset="0"/>
                <a:cs typeface="Times New Roman" panose="02020603050405020304" pitchFamily="18" charset="0"/>
              </a:rPr>
              <a:t>property</a:t>
            </a:r>
            <a:r>
              <a:rPr lang="en-US" b="0" dirty="0">
                <a:latin typeface="Times New Roman" panose="02020603050405020304" pitchFamily="18" charset="0"/>
                <a:cs typeface="Times New Roman" panose="02020603050405020304" pitchFamily="18" charset="0"/>
              </a:rPr>
              <a:t>, we can use the best-fitting trend </a:t>
            </a:r>
          </a:p>
          <a:p>
            <a:r>
              <a:rPr lang="en-US" b="0" dirty="0">
                <a:latin typeface="Times New Roman" panose="02020603050405020304" pitchFamily="18" charset="0"/>
                <a:cs typeface="Times New Roman" panose="02020603050405020304" pitchFamily="18" charset="0"/>
              </a:rPr>
              <a:t>line to estimate its value.</a:t>
            </a:r>
          </a:p>
        </p:txBody>
      </p:sp>
      <p:sp>
        <p:nvSpPr>
          <p:cNvPr id="5" name="Footer Placeholder 4">
            <a:extLst>
              <a:ext uri="{FF2B5EF4-FFF2-40B4-BE49-F238E27FC236}">
                <a16:creationId xmlns:a16="http://schemas.microsoft.com/office/drawing/2014/main" id="{73B2C888-4EF0-9A2F-5FE9-F1AD209C1424}"/>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328538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3BB5A22-316F-5ADB-E5CF-64E90EB409F5}"/>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DBB778A-4096-4484-A012-622907980E14}"/>
              </a:ext>
            </a:extLst>
          </p:cNvPr>
          <p:cNvSpPr>
            <a:spLocks noGrp="1" noChangeArrowheads="1"/>
          </p:cNvSpPr>
          <p:nvPr>
            <p:ph type="title"/>
          </p:nvPr>
        </p:nvSpPr>
        <p:spPr/>
        <p:txBody>
          <a:bodyPr/>
          <a:lstStyle/>
          <a:p>
            <a:pPr>
              <a:defRPr/>
            </a:pPr>
            <a:r>
              <a:rPr lang="en-US" dirty="0">
                <a:cs typeface="+mj-cs"/>
              </a:rPr>
              <a:t>Trending line</a:t>
            </a:r>
          </a:p>
        </p:txBody>
      </p:sp>
      <p:pic>
        <p:nvPicPr>
          <p:cNvPr id="4" name="Google Shape;160;p28">
            <a:extLst>
              <a:ext uri="{FF2B5EF4-FFF2-40B4-BE49-F238E27FC236}">
                <a16:creationId xmlns:a16="http://schemas.microsoft.com/office/drawing/2014/main" id="{CEF78AAC-7FCC-D44A-A8F2-003C571FB54E}"/>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762A1CBB-3A5A-4DB7-3D98-47F09AC9BCFC}"/>
              </a:ext>
            </a:extLst>
          </p:cNvPr>
          <p:cNvSpPr txBox="1"/>
          <p:nvPr/>
        </p:nvSpPr>
        <p:spPr>
          <a:xfrm>
            <a:off x="5029200" y="1905000"/>
            <a:ext cx="3886200" cy="3108543"/>
          </a:xfrm>
          <a:prstGeom prst="rect">
            <a:avLst/>
          </a:prstGeom>
          <a:noFill/>
        </p:spPr>
        <p:txBody>
          <a:bodyPr wrap="square">
            <a:spAutoFit/>
          </a:body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To do that, we need to </a:t>
            </a:r>
            <a:r>
              <a:rPr lang="en-US" altLang="en-US" b="0" kern="0" dirty="0">
                <a:latin typeface="Times New Roman" panose="02020603050405020304" pitchFamily="18" charset="0"/>
                <a:cs typeface="Times New Roman" panose="02020603050405020304" pitchFamily="18" charset="0"/>
              </a:rPr>
              <a:t>write the equation representing the optimal trending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b="0" kern="0" dirty="0">
                <a:latin typeface="Times New Roman" panose="02020603050405020304" pitchFamily="18" charset="0"/>
                <a:cs typeface="Times New Roman" panose="02020603050405020304" pitchFamily="18" charset="0"/>
              </a:rPr>
              <a:t>A general equation for a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solidFill>
                  <a:srgbClr val="FF0000"/>
                </a:solidFill>
                <a:latin typeface="Times New Roman" panose="02020603050405020304" pitchFamily="18" charset="0"/>
                <a:ea typeface="ＭＳ Ｐゴシック" charset="-128"/>
                <a:cs typeface="Times New Roman" panose="02020603050405020304" pitchFamily="18" charset="0"/>
              </a:rPr>
              <a:t>a</a:t>
            </a:r>
            <a:r>
              <a:rPr lang="en-US" altLang="en-US" sz="3600" b="0" i="1" kern="0" dirty="0">
                <a:latin typeface="Times New Roman" panose="02020603050405020304" pitchFamily="18" charset="0"/>
                <a:ea typeface="ＭＳ Ｐゴシック" charset="-128"/>
                <a:cs typeface="Times New Roman" panose="02020603050405020304" pitchFamily="18" charset="0"/>
              </a:rPr>
              <a:t>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b</a:t>
            </a:r>
          </a:p>
          <a:p>
            <a:pPr marL="0" indent="0" algn="l">
              <a:buNone/>
            </a:pPr>
            <a:endParaRPr lang="en-US" altLang="en-US" b="0" u="sng" kern="0" dirty="0">
              <a:latin typeface="Times New Roman" panose="02020603050405020304" pitchFamily="18" charset="0"/>
              <a:ea typeface="ＭＳ Ｐゴシック" charset="-128"/>
              <a:cs typeface="Times New Roman" panose="02020603050405020304" pitchFamily="18" charset="0"/>
            </a:endParaRPr>
          </a:p>
          <a:p>
            <a:pPr marL="0" indent="0" algn="l">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sp>
        <p:nvSpPr>
          <p:cNvPr id="5" name="Oval Callout 4">
            <a:extLst>
              <a:ext uri="{FF2B5EF4-FFF2-40B4-BE49-F238E27FC236}">
                <a16:creationId xmlns:a16="http://schemas.microsoft.com/office/drawing/2014/main" id="{000DA4A6-0470-9AAC-C3A2-7CABE21CDEEB}"/>
              </a:ext>
            </a:extLst>
          </p:cNvPr>
          <p:cNvSpPr/>
          <p:nvPr/>
        </p:nvSpPr>
        <p:spPr bwMode="auto">
          <a:xfrm>
            <a:off x="5029199" y="4495800"/>
            <a:ext cx="957943" cy="990600"/>
          </a:xfrm>
          <a:prstGeom prst="wedgeEllipseCallout">
            <a:avLst>
              <a:gd name="adj1" fmla="val 39881"/>
              <a:gd name="adj2" fmla="val -69778"/>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rgbClr val="FF0000"/>
                </a:solidFill>
                <a:effectLst/>
                <a:latin typeface="Times New Roman" panose="02020603050405020304" pitchFamily="18" charset="0"/>
                <a:cs typeface="Times New Roman" panose="02020603050405020304" pitchFamily="18" charset="0"/>
              </a:rPr>
              <a:t>The slope</a:t>
            </a:r>
          </a:p>
        </p:txBody>
      </p:sp>
      <p:sp>
        <p:nvSpPr>
          <p:cNvPr id="6" name="Oval Callout 5">
            <a:extLst>
              <a:ext uri="{FF2B5EF4-FFF2-40B4-BE49-F238E27FC236}">
                <a16:creationId xmlns:a16="http://schemas.microsoft.com/office/drawing/2014/main" id="{EB5FF407-FABE-A772-E6EE-87D978B15F86}"/>
              </a:ext>
            </a:extLst>
          </p:cNvPr>
          <p:cNvSpPr/>
          <p:nvPr/>
        </p:nvSpPr>
        <p:spPr bwMode="auto">
          <a:xfrm>
            <a:off x="6306822" y="4572000"/>
            <a:ext cx="1389378" cy="990600"/>
          </a:xfrm>
          <a:prstGeom prst="wedgeEllipseCallout">
            <a:avLst>
              <a:gd name="adj1" fmla="val -11503"/>
              <a:gd name="adj2" fmla="val -75858"/>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1" u="none" strike="noStrike" cap="none" normalizeH="0" baseline="0" dirty="0">
                <a:ln>
                  <a:noFill/>
                </a:ln>
                <a:solidFill>
                  <a:srgbClr val="114FFB"/>
                </a:solidFill>
                <a:effectLst/>
                <a:latin typeface="Times New Roman" panose="02020603050405020304" pitchFamily="18" charset="0"/>
                <a:cs typeface="Times New Roman" panose="02020603050405020304" pitchFamily="18" charset="0"/>
              </a:rPr>
              <a:t>The intersection with the y axis</a:t>
            </a:r>
          </a:p>
        </p:txBody>
      </p:sp>
      <p:sp>
        <p:nvSpPr>
          <p:cNvPr id="2" name="Footer Placeholder 1">
            <a:extLst>
              <a:ext uri="{FF2B5EF4-FFF2-40B4-BE49-F238E27FC236}">
                <a16:creationId xmlns:a16="http://schemas.microsoft.com/office/drawing/2014/main" id="{63C12594-A63A-6325-C294-3A35D9C24D73}"/>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3514617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9A6D881-49CD-B8BF-0143-91F3201DCC69}"/>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E857A11F-7847-BA19-AA38-C9F3355432EC}"/>
              </a:ext>
            </a:extLst>
          </p:cNvPr>
          <p:cNvSpPr>
            <a:spLocks noGrp="1" noChangeArrowheads="1"/>
          </p:cNvSpPr>
          <p:nvPr>
            <p:ph type="title"/>
          </p:nvPr>
        </p:nvSpPr>
        <p:spPr/>
        <p:txBody>
          <a:bodyPr/>
          <a:lstStyle/>
          <a:p>
            <a:pPr>
              <a:defRPr/>
            </a:pPr>
            <a:r>
              <a:rPr lang="en-US" dirty="0">
                <a:cs typeface="+mj-cs"/>
              </a:rPr>
              <a:t>Trending line</a:t>
            </a:r>
          </a:p>
        </p:txBody>
      </p:sp>
      <p:pic>
        <p:nvPicPr>
          <p:cNvPr id="4" name="Google Shape;160;p28">
            <a:extLst>
              <a:ext uri="{FF2B5EF4-FFF2-40B4-BE49-F238E27FC236}">
                <a16:creationId xmlns:a16="http://schemas.microsoft.com/office/drawing/2014/main" id="{F0020162-90F1-0B60-0E0A-374BDB394574}"/>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6355B4DB-61EB-81DB-29BA-AFAC469276A7}"/>
              </a:ext>
            </a:extLst>
          </p:cNvPr>
          <p:cNvSpPr txBox="1"/>
          <p:nvPr/>
        </p:nvSpPr>
        <p:spPr>
          <a:xfrm>
            <a:off x="5029200" y="1905000"/>
            <a:ext cx="3886200" cy="3108543"/>
          </a:xfrm>
          <a:prstGeom prst="rect">
            <a:avLst/>
          </a:prstGeom>
          <a:noFill/>
        </p:spPr>
        <p:txBody>
          <a:bodyPr wrap="square">
            <a:spAutoFit/>
          </a:body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To do that, we need to </a:t>
            </a:r>
            <a:r>
              <a:rPr lang="en-US" altLang="en-US" b="0" kern="0" dirty="0">
                <a:latin typeface="Times New Roman" panose="02020603050405020304" pitchFamily="18" charset="0"/>
                <a:cs typeface="Times New Roman" panose="02020603050405020304" pitchFamily="18" charset="0"/>
              </a:rPr>
              <a:t>write the equation representing the optimal trending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b="0" kern="0" dirty="0">
                <a:latin typeface="Times New Roman" panose="02020603050405020304" pitchFamily="18" charset="0"/>
                <a:cs typeface="Times New Roman" panose="02020603050405020304" pitchFamily="18" charset="0"/>
              </a:rPr>
              <a:t>A general equation for a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latin typeface="Times New Roman" panose="02020603050405020304" pitchFamily="18" charset="0"/>
                <a:ea typeface="ＭＳ Ｐゴシック" charset="-128"/>
                <a:cs typeface="Times New Roman" panose="02020603050405020304" pitchFamily="18" charset="0"/>
              </a:rPr>
              <a:t>ax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b</a:t>
            </a:r>
          </a:p>
          <a:p>
            <a:pPr marL="0" indent="0" algn="l">
              <a:buNone/>
            </a:pPr>
            <a:endParaRPr lang="en-US" altLang="en-US" b="0" u="sng" kern="0" dirty="0">
              <a:latin typeface="Times New Roman" panose="02020603050405020304" pitchFamily="18" charset="0"/>
              <a:ea typeface="ＭＳ Ｐゴシック" charset="-128"/>
              <a:cs typeface="Times New Roman" panose="02020603050405020304" pitchFamily="18" charset="0"/>
            </a:endParaRPr>
          </a:p>
          <a:p>
            <a:pPr marL="0" indent="0" algn="l">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cxnSp>
        <p:nvCxnSpPr>
          <p:cNvPr id="7" name="Straight Connector 6">
            <a:extLst>
              <a:ext uri="{FF2B5EF4-FFF2-40B4-BE49-F238E27FC236}">
                <a16:creationId xmlns:a16="http://schemas.microsoft.com/office/drawing/2014/main" id="{C97A7D87-4D1B-64BD-B0E7-79830B225919}"/>
              </a:ext>
            </a:extLst>
          </p:cNvPr>
          <p:cNvCxnSpPr>
            <a:cxnSpLocks/>
          </p:cNvCxnSpPr>
          <p:nvPr/>
        </p:nvCxnSpPr>
        <p:spPr bwMode="auto">
          <a:xfrm flipV="1">
            <a:off x="1213846" y="2362200"/>
            <a:ext cx="2900954" cy="1371600"/>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56D4795E-FE12-5607-3070-040BED4C60A0}"/>
              </a:ext>
            </a:extLst>
          </p:cNvPr>
          <p:cNvCxnSpPr/>
          <p:nvPr/>
        </p:nvCxnSpPr>
        <p:spPr bwMode="auto">
          <a:xfrm>
            <a:off x="3810000" y="2286000"/>
            <a:ext cx="0" cy="1524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3DB4C645-CA23-E9C8-FA33-B2E903F65C65}"/>
              </a:ext>
            </a:extLst>
          </p:cNvPr>
          <p:cNvCxnSpPr/>
          <p:nvPr/>
        </p:nvCxnSpPr>
        <p:spPr bwMode="auto">
          <a:xfrm>
            <a:off x="3276600" y="2514600"/>
            <a:ext cx="0" cy="1524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70233522-38A9-72E9-0F70-0E2F074D309A}"/>
              </a:ext>
            </a:extLst>
          </p:cNvPr>
          <p:cNvCxnSpPr/>
          <p:nvPr/>
        </p:nvCxnSpPr>
        <p:spPr bwMode="auto">
          <a:xfrm>
            <a:off x="2819400" y="2743200"/>
            <a:ext cx="0" cy="1524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6B5F586D-4525-31A0-2BA5-FB02C13BF66A}"/>
              </a:ext>
            </a:extLst>
          </p:cNvPr>
          <p:cNvCxnSpPr/>
          <p:nvPr/>
        </p:nvCxnSpPr>
        <p:spPr bwMode="auto">
          <a:xfrm>
            <a:off x="2286000" y="2966484"/>
            <a:ext cx="0" cy="1524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83BE85AD-5408-094C-AE4C-4BBDCAC034F0}"/>
              </a:ext>
            </a:extLst>
          </p:cNvPr>
          <p:cNvCxnSpPr/>
          <p:nvPr/>
        </p:nvCxnSpPr>
        <p:spPr bwMode="auto">
          <a:xfrm>
            <a:off x="1905000" y="3124200"/>
            <a:ext cx="0" cy="1524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10E1CAD-B8C8-F4E2-786F-AE0C2A7B7498}"/>
              </a:ext>
            </a:extLst>
          </p:cNvPr>
          <p:cNvCxnSpPr/>
          <p:nvPr/>
        </p:nvCxnSpPr>
        <p:spPr bwMode="auto">
          <a:xfrm>
            <a:off x="1447800" y="3349401"/>
            <a:ext cx="0" cy="15240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A698A731-036B-5D90-3C31-4CB3EE2E0D2F}"/>
              </a:ext>
            </a:extLst>
          </p:cNvPr>
          <p:cNvSpPr txBox="1"/>
          <p:nvPr/>
        </p:nvSpPr>
        <p:spPr>
          <a:xfrm>
            <a:off x="4071404" y="2208434"/>
            <a:ext cx="950817" cy="523220"/>
          </a:xfrm>
          <a:prstGeom prst="rect">
            <a:avLst/>
          </a:prstGeom>
          <a:noFill/>
        </p:spPr>
        <p:txBody>
          <a:bodyPr wrap="square" rtlCol="0">
            <a:spAutoFit/>
          </a:bodyPr>
          <a:lstStyle/>
          <a:p>
            <a:r>
              <a:rPr lang="en-US" sz="1400" b="0" i="1" dirty="0">
                <a:solidFill>
                  <a:schemeClr val="accent2"/>
                </a:solidFill>
                <a:latin typeface="Times New Roman" panose="02020603050405020304" pitchFamily="18" charset="0"/>
                <a:cs typeface="Times New Roman" panose="02020603050405020304" pitchFamily="18" charset="0"/>
              </a:rPr>
              <a:t>y </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i="1" dirty="0" err="1">
                <a:solidFill>
                  <a:schemeClr val="accent2"/>
                </a:solidFill>
                <a:latin typeface="Times New Roman" panose="02020603050405020304" pitchFamily="18" charset="0"/>
                <a:cs typeface="Times New Roman" panose="02020603050405020304" pitchFamily="18" charset="0"/>
              </a:rPr>
              <a:t>ax</a:t>
            </a:r>
            <a:r>
              <a:rPr lang="en-US" sz="1400" b="0" dirty="0" err="1">
                <a:solidFill>
                  <a:schemeClr val="accent2"/>
                </a:solidFill>
                <a:latin typeface="Times New Roman" panose="02020603050405020304" pitchFamily="18" charset="0"/>
                <a:cs typeface="Times New Roman" panose="02020603050405020304" pitchFamily="18" charset="0"/>
              </a:rPr>
              <a:t>+</a:t>
            </a:r>
            <a:r>
              <a:rPr lang="en-US" sz="1400" b="0" i="1" dirty="0" err="1">
                <a:solidFill>
                  <a:schemeClr val="accent2"/>
                </a:solidFill>
                <a:latin typeface="Times New Roman" panose="02020603050405020304" pitchFamily="18" charset="0"/>
                <a:cs typeface="Times New Roman" panose="02020603050405020304" pitchFamily="18" charset="0"/>
              </a:rPr>
              <a:t>b</a:t>
            </a:r>
            <a:r>
              <a:rPr lang="en-US" sz="1400" b="0" dirty="0">
                <a:solidFill>
                  <a:schemeClr val="accent2"/>
                </a:solidFill>
                <a:latin typeface="Times New Roman" panose="02020603050405020304" pitchFamily="18" charset="0"/>
                <a:cs typeface="Times New Roman" panose="02020603050405020304" pitchFamily="18" charset="0"/>
              </a:rPr>
              <a:t>’</a:t>
            </a:r>
            <a:br>
              <a:rPr lang="en-US" sz="1400" b="0" dirty="0">
                <a:solidFill>
                  <a:schemeClr val="accent2"/>
                </a:solidFill>
                <a:latin typeface="Times New Roman" panose="02020603050405020304" pitchFamily="18" charset="0"/>
                <a:cs typeface="Times New Roman" panose="02020603050405020304" pitchFamily="18" charset="0"/>
              </a:rPr>
            </a:br>
            <a:r>
              <a:rPr lang="en-US" sz="1400" b="0" i="1" dirty="0">
                <a:solidFill>
                  <a:schemeClr val="accent2"/>
                </a:solidFill>
                <a:latin typeface="Times New Roman" panose="02020603050405020304" pitchFamily="18" charset="0"/>
                <a:cs typeface="Times New Roman" panose="02020603050405020304" pitchFamily="18" charset="0"/>
              </a:rPr>
              <a:t>b</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&lt; </a:t>
            </a:r>
            <a:r>
              <a:rPr lang="en-US" sz="1400" b="0" i="1" dirty="0">
                <a:latin typeface="Times New Roman" panose="02020603050405020304" pitchFamily="18" charset="0"/>
                <a:cs typeface="Times New Roman" panose="02020603050405020304" pitchFamily="18" charset="0"/>
              </a:rPr>
              <a:t>b</a:t>
            </a:r>
          </a:p>
        </p:txBody>
      </p:sp>
      <p:sp>
        <p:nvSpPr>
          <p:cNvPr id="19" name="TextBox 18">
            <a:extLst>
              <a:ext uri="{FF2B5EF4-FFF2-40B4-BE49-F238E27FC236}">
                <a16:creationId xmlns:a16="http://schemas.microsoft.com/office/drawing/2014/main" id="{7FCEAB80-D62E-65C2-2934-54C63E23626E}"/>
              </a:ext>
            </a:extLst>
          </p:cNvPr>
          <p:cNvSpPr txBox="1"/>
          <p:nvPr/>
        </p:nvSpPr>
        <p:spPr>
          <a:xfrm>
            <a:off x="3976066" y="1971584"/>
            <a:ext cx="950817" cy="307777"/>
          </a:xfrm>
          <a:prstGeom prst="rect">
            <a:avLst/>
          </a:prstGeom>
          <a:noFill/>
        </p:spPr>
        <p:txBody>
          <a:bodyPr wrap="square" rtlCol="0">
            <a:spAutoFit/>
          </a:bodyPr>
          <a:lstStyle/>
          <a:p>
            <a:r>
              <a:rPr lang="en-US" sz="1400" b="0" i="1" dirty="0">
                <a:latin typeface="Times New Roman" panose="02020603050405020304" pitchFamily="18" charset="0"/>
                <a:cs typeface="Times New Roman" panose="02020603050405020304" pitchFamily="18" charset="0"/>
              </a:rPr>
              <a:t>y </a:t>
            </a:r>
            <a:r>
              <a:rPr lang="en-US" sz="1400" b="0" dirty="0">
                <a:latin typeface="Times New Roman" panose="02020603050405020304" pitchFamily="18" charset="0"/>
                <a:cs typeface="Times New Roman" panose="02020603050405020304" pitchFamily="18" charset="0"/>
              </a:rPr>
              <a:t>= </a:t>
            </a:r>
            <a:r>
              <a:rPr lang="en-US" sz="1400" b="0" i="1" dirty="0" err="1">
                <a:latin typeface="Times New Roman" panose="02020603050405020304" pitchFamily="18" charset="0"/>
                <a:cs typeface="Times New Roman" panose="02020603050405020304" pitchFamily="18" charset="0"/>
              </a:rPr>
              <a:t>ax</a:t>
            </a:r>
            <a:r>
              <a:rPr lang="en-US" sz="1400" b="0" dirty="0" err="1">
                <a:latin typeface="Times New Roman" panose="02020603050405020304" pitchFamily="18" charset="0"/>
                <a:cs typeface="Times New Roman" panose="02020603050405020304" pitchFamily="18" charset="0"/>
              </a:rPr>
              <a:t>+</a:t>
            </a:r>
            <a:r>
              <a:rPr lang="en-US" sz="1400" b="0" i="1" dirty="0" err="1">
                <a:latin typeface="Times New Roman" panose="02020603050405020304" pitchFamily="18" charset="0"/>
                <a:cs typeface="Times New Roman" panose="02020603050405020304" pitchFamily="18" charset="0"/>
              </a:rPr>
              <a:t>b</a:t>
            </a:r>
            <a:endParaRPr lang="en-US" sz="1400" b="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8A3CDB8-B509-7F8B-5900-F87DD3B8372D}"/>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301474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1796DCF-08EE-2340-3357-81E9E40986E7}"/>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81DD0095-5F7B-DF02-6A5E-053714FD5B72}"/>
              </a:ext>
            </a:extLst>
          </p:cNvPr>
          <p:cNvSpPr>
            <a:spLocks noGrp="1" noChangeArrowheads="1"/>
          </p:cNvSpPr>
          <p:nvPr>
            <p:ph type="title"/>
          </p:nvPr>
        </p:nvSpPr>
        <p:spPr/>
        <p:txBody>
          <a:bodyPr/>
          <a:lstStyle/>
          <a:p>
            <a:pPr>
              <a:defRPr/>
            </a:pPr>
            <a:r>
              <a:rPr lang="en-US" dirty="0">
                <a:cs typeface="+mj-cs"/>
              </a:rPr>
              <a:t>Detecting an elephant</a:t>
            </a:r>
          </a:p>
        </p:txBody>
      </p:sp>
      <p:sp>
        <p:nvSpPr>
          <p:cNvPr id="6" name="Rectangle 89">
            <a:extLst>
              <a:ext uri="{FF2B5EF4-FFF2-40B4-BE49-F238E27FC236}">
                <a16:creationId xmlns:a16="http://schemas.microsoft.com/office/drawing/2014/main" id="{00BE98CF-D10A-B61D-859B-577200A3B91D}"/>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b="0" dirty="0"/>
              <a:t>After returning from a safari trip to Kenya, I captured many photographs and want to sort them based on the animals they feature. </a:t>
            </a:r>
            <a:br>
              <a:rPr lang="en-US" b="0" dirty="0"/>
            </a:br>
            <a:endParaRPr lang="en-US" b="0" dirty="0"/>
          </a:p>
          <a:p>
            <a:pPr marL="0" indent="0" algn="l">
              <a:buNone/>
            </a:pPr>
            <a:r>
              <a:rPr lang="en-US" dirty="0"/>
              <a:t>How would you write a program that can identify whether an elephant appears in each image?</a:t>
            </a:r>
            <a:endParaRPr lang="en-US" altLang="en-US" kern="0" dirty="0">
              <a:latin typeface="Times New Roman" panose="02020603050405020304" pitchFamily="18" charset="0"/>
              <a:ea typeface="ＭＳ Ｐゴシック" charset="-128"/>
              <a:cs typeface="Times New Roman" panose="02020603050405020304" pitchFamily="18" charset="0"/>
            </a:endParaRPr>
          </a:p>
        </p:txBody>
      </p:sp>
      <p:pic>
        <p:nvPicPr>
          <p:cNvPr id="1028" name="Picture 4">
            <a:extLst>
              <a:ext uri="{FF2B5EF4-FFF2-40B4-BE49-F238E27FC236}">
                <a16:creationId xmlns:a16="http://schemas.microsoft.com/office/drawing/2014/main" id="{1C3F5BD5-49FE-887A-0BFE-E36CE88AD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0450" y="2438400"/>
            <a:ext cx="4406900" cy="392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424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359A61B-427C-A0E9-4E81-DA91150E49F3}"/>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4B1A43E-060C-1E4E-6734-7776FF7E6077}"/>
              </a:ext>
            </a:extLst>
          </p:cNvPr>
          <p:cNvSpPr>
            <a:spLocks noGrp="1" noChangeArrowheads="1"/>
          </p:cNvSpPr>
          <p:nvPr>
            <p:ph type="title"/>
          </p:nvPr>
        </p:nvSpPr>
        <p:spPr/>
        <p:txBody>
          <a:bodyPr/>
          <a:lstStyle/>
          <a:p>
            <a:pPr>
              <a:defRPr/>
            </a:pPr>
            <a:r>
              <a:rPr lang="en-US" dirty="0">
                <a:cs typeface="+mj-cs"/>
              </a:rPr>
              <a:t>Trending line</a:t>
            </a:r>
          </a:p>
        </p:txBody>
      </p:sp>
      <p:pic>
        <p:nvPicPr>
          <p:cNvPr id="4" name="Google Shape;160;p28">
            <a:extLst>
              <a:ext uri="{FF2B5EF4-FFF2-40B4-BE49-F238E27FC236}">
                <a16:creationId xmlns:a16="http://schemas.microsoft.com/office/drawing/2014/main" id="{9E0B9F51-61CC-010A-2703-1A0E51EE10E8}"/>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B130E478-559E-934F-BC1C-2634719247EA}"/>
              </a:ext>
            </a:extLst>
          </p:cNvPr>
          <p:cNvSpPr txBox="1"/>
          <p:nvPr/>
        </p:nvSpPr>
        <p:spPr>
          <a:xfrm>
            <a:off x="5029200" y="1905000"/>
            <a:ext cx="3886200" cy="3108543"/>
          </a:xfrm>
          <a:prstGeom prst="rect">
            <a:avLst/>
          </a:prstGeom>
          <a:noFill/>
        </p:spPr>
        <p:txBody>
          <a:bodyPr wrap="square">
            <a:spAutoFit/>
          </a:body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To do that, we need to </a:t>
            </a:r>
            <a:r>
              <a:rPr lang="en-US" altLang="en-US" b="0" kern="0" dirty="0">
                <a:latin typeface="Times New Roman" panose="02020603050405020304" pitchFamily="18" charset="0"/>
                <a:cs typeface="Times New Roman" panose="02020603050405020304" pitchFamily="18" charset="0"/>
              </a:rPr>
              <a:t>write the equation representing the optimal trending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b="0" kern="0" dirty="0">
                <a:latin typeface="Times New Roman" panose="02020603050405020304" pitchFamily="18" charset="0"/>
                <a:cs typeface="Times New Roman" panose="02020603050405020304" pitchFamily="18" charset="0"/>
              </a:rPr>
              <a:t>A general equation for a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latin typeface="Times New Roman" panose="02020603050405020304" pitchFamily="18" charset="0"/>
                <a:ea typeface="ＭＳ Ｐゴシック" charset="-128"/>
                <a:cs typeface="Times New Roman" panose="02020603050405020304" pitchFamily="18" charset="0"/>
              </a:rPr>
              <a:t>ax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b</a:t>
            </a:r>
          </a:p>
          <a:p>
            <a:pPr marL="0" indent="0" algn="l">
              <a:buNone/>
            </a:pPr>
            <a:endParaRPr lang="en-US" altLang="en-US" b="0" u="sng" kern="0" dirty="0">
              <a:latin typeface="Times New Roman" panose="02020603050405020304" pitchFamily="18" charset="0"/>
              <a:ea typeface="ＭＳ Ｐゴシック" charset="-128"/>
              <a:cs typeface="Times New Roman" panose="02020603050405020304" pitchFamily="18" charset="0"/>
            </a:endParaRPr>
          </a:p>
          <a:p>
            <a:pPr marL="0" indent="0" algn="l">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cxnSp>
        <p:nvCxnSpPr>
          <p:cNvPr id="7" name="Straight Connector 6">
            <a:extLst>
              <a:ext uri="{FF2B5EF4-FFF2-40B4-BE49-F238E27FC236}">
                <a16:creationId xmlns:a16="http://schemas.microsoft.com/office/drawing/2014/main" id="{AF8D3BB6-D782-14FC-0837-BF620DADC810}"/>
              </a:ext>
            </a:extLst>
          </p:cNvPr>
          <p:cNvCxnSpPr>
            <a:cxnSpLocks/>
          </p:cNvCxnSpPr>
          <p:nvPr/>
        </p:nvCxnSpPr>
        <p:spPr bwMode="auto">
          <a:xfrm flipV="1">
            <a:off x="1219200" y="2808242"/>
            <a:ext cx="3166237" cy="650318"/>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606F7862-1D57-B92A-0DD3-0E9E33600028}"/>
              </a:ext>
            </a:extLst>
          </p:cNvPr>
          <p:cNvCxnSpPr>
            <a:cxnSpLocks/>
          </p:cNvCxnSpPr>
          <p:nvPr/>
        </p:nvCxnSpPr>
        <p:spPr bwMode="auto">
          <a:xfrm>
            <a:off x="3962400" y="2362200"/>
            <a:ext cx="0" cy="44604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6DA22165-0998-EFFD-4A19-968214FD5D0F}"/>
              </a:ext>
            </a:extLst>
          </p:cNvPr>
          <p:cNvSpPr txBox="1"/>
          <p:nvPr/>
        </p:nvSpPr>
        <p:spPr>
          <a:xfrm>
            <a:off x="4191000" y="2753380"/>
            <a:ext cx="875561" cy="523220"/>
          </a:xfrm>
          <a:prstGeom prst="rect">
            <a:avLst/>
          </a:prstGeom>
          <a:noFill/>
        </p:spPr>
        <p:txBody>
          <a:bodyPr wrap="none" rtlCol="0">
            <a:spAutoFit/>
          </a:bodyPr>
          <a:lstStyle/>
          <a:p>
            <a:r>
              <a:rPr lang="en-US" sz="1400" b="0" i="1" dirty="0">
                <a:solidFill>
                  <a:schemeClr val="accent2"/>
                </a:solidFill>
                <a:latin typeface="Times New Roman" panose="02020603050405020304" pitchFamily="18" charset="0"/>
                <a:cs typeface="Times New Roman" panose="02020603050405020304" pitchFamily="18" charset="0"/>
              </a:rPr>
              <a:t>y </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i="1" dirty="0" err="1">
                <a:solidFill>
                  <a:schemeClr val="accent2"/>
                </a:solidFill>
                <a:latin typeface="Times New Roman" panose="02020603050405020304" pitchFamily="18" charset="0"/>
                <a:cs typeface="Times New Roman" panose="02020603050405020304" pitchFamily="18" charset="0"/>
              </a:rPr>
              <a:t>a’x</a:t>
            </a:r>
            <a:r>
              <a:rPr lang="en-US" sz="1400" b="0" dirty="0" err="1">
                <a:solidFill>
                  <a:schemeClr val="accent2"/>
                </a:solidFill>
                <a:latin typeface="Times New Roman" panose="02020603050405020304" pitchFamily="18" charset="0"/>
                <a:cs typeface="Times New Roman" panose="02020603050405020304" pitchFamily="18" charset="0"/>
              </a:rPr>
              <a:t>+</a:t>
            </a:r>
            <a:r>
              <a:rPr lang="en-US" sz="1400" b="0" i="1" dirty="0" err="1">
                <a:solidFill>
                  <a:schemeClr val="accent2"/>
                </a:solidFill>
                <a:latin typeface="Times New Roman" panose="02020603050405020304" pitchFamily="18" charset="0"/>
                <a:cs typeface="Times New Roman" panose="02020603050405020304" pitchFamily="18" charset="0"/>
              </a:rPr>
              <a:t>b</a:t>
            </a:r>
            <a:br>
              <a:rPr lang="en-US" sz="1400" b="0" dirty="0">
                <a:solidFill>
                  <a:schemeClr val="accent2"/>
                </a:solidFill>
                <a:latin typeface="Times New Roman" panose="02020603050405020304" pitchFamily="18" charset="0"/>
                <a:cs typeface="Times New Roman" panose="02020603050405020304" pitchFamily="18" charset="0"/>
              </a:rPr>
            </a:br>
            <a:r>
              <a:rPr lang="en-US" sz="1400" b="0" i="1" dirty="0">
                <a:solidFill>
                  <a:schemeClr val="accent2"/>
                </a:solidFill>
                <a:latin typeface="Times New Roman" panose="02020603050405020304" pitchFamily="18" charset="0"/>
                <a:cs typeface="Times New Roman" panose="02020603050405020304" pitchFamily="18" charset="0"/>
              </a:rPr>
              <a:t>a</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&lt; </a:t>
            </a:r>
            <a:r>
              <a:rPr lang="en-US" sz="1400" b="0" i="1" dirty="0">
                <a:latin typeface="Times New Roman" panose="02020603050405020304" pitchFamily="18" charset="0"/>
                <a:cs typeface="Times New Roman" panose="02020603050405020304" pitchFamily="18" charset="0"/>
              </a:rPr>
              <a:t>a</a:t>
            </a:r>
          </a:p>
        </p:txBody>
      </p:sp>
      <p:sp>
        <p:nvSpPr>
          <p:cNvPr id="19" name="TextBox 18">
            <a:extLst>
              <a:ext uri="{FF2B5EF4-FFF2-40B4-BE49-F238E27FC236}">
                <a16:creationId xmlns:a16="http://schemas.microsoft.com/office/drawing/2014/main" id="{EC8C7BF5-1C7A-F0B6-8A35-44DA5EA8BDE0}"/>
              </a:ext>
            </a:extLst>
          </p:cNvPr>
          <p:cNvSpPr txBox="1"/>
          <p:nvPr/>
        </p:nvSpPr>
        <p:spPr>
          <a:xfrm>
            <a:off x="3976066" y="1971584"/>
            <a:ext cx="8162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y </a:t>
            </a:r>
            <a:r>
              <a:rPr lang="en-US" sz="1400" b="0" dirty="0">
                <a:latin typeface="Times New Roman" panose="02020603050405020304" pitchFamily="18" charset="0"/>
                <a:cs typeface="Times New Roman" panose="02020603050405020304" pitchFamily="18" charset="0"/>
              </a:rPr>
              <a:t>= </a:t>
            </a:r>
            <a:r>
              <a:rPr lang="en-US" sz="1400" b="0" i="1" dirty="0" err="1">
                <a:latin typeface="Times New Roman" panose="02020603050405020304" pitchFamily="18" charset="0"/>
                <a:cs typeface="Times New Roman" panose="02020603050405020304" pitchFamily="18" charset="0"/>
              </a:rPr>
              <a:t>ax</a:t>
            </a:r>
            <a:r>
              <a:rPr lang="en-US" sz="1400" b="0" dirty="0" err="1">
                <a:latin typeface="Times New Roman" panose="02020603050405020304" pitchFamily="18" charset="0"/>
                <a:cs typeface="Times New Roman" panose="02020603050405020304" pitchFamily="18" charset="0"/>
              </a:rPr>
              <a:t>+</a:t>
            </a:r>
            <a:r>
              <a:rPr lang="en-US" sz="1400" b="0" i="1" dirty="0" err="1">
                <a:latin typeface="Times New Roman" panose="02020603050405020304" pitchFamily="18" charset="0"/>
                <a:cs typeface="Times New Roman" panose="02020603050405020304" pitchFamily="18" charset="0"/>
              </a:rPr>
              <a:t>b</a:t>
            </a:r>
            <a:endParaRPr lang="en-US" sz="1400" b="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880BF12B-7CEB-C226-4D96-C5466416BD95}"/>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5152603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0C89D6C-0783-0B98-0768-AFFFFCB51D7B}"/>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836F2506-60D3-A90A-1B07-59B353F337AA}"/>
              </a:ext>
            </a:extLst>
          </p:cNvPr>
          <p:cNvSpPr>
            <a:spLocks noGrp="1" noChangeArrowheads="1"/>
          </p:cNvSpPr>
          <p:nvPr>
            <p:ph type="title"/>
          </p:nvPr>
        </p:nvSpPr>
        <p:spPr/>
        <p:txBody>
          <a:bodyPr/>
          <a:lstStyle/>
          <a:p>
            <a:pPr>
              <a:defRPr/>
            </a:pPr>
            <a:r>
              <a:rPr lang="en-US" dirty="0">
                <a:cs typeface="+mj-cs"/>
              </a:rPr>
              <a:t>Many potential trending lines</a:t>
            </a:r>
          </a:p>
        </p:txBody>
      </p:sp>
      <p:pic>
        <p:nvPicPr>
          <p:cNvPr id="4" name="Google Shape;160;p28">
            <a:extLst>
              <a:ext uri="{FF2B5EF4-FFF2-40B4-BE49-F238E27FC236}">
                <a16:creationId xmlns:a16="http://schemas.microsoft.com/office/drawing/2014/main" id="{2939C374-DC51-9808-B288-C605425887EA}"/>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8501A98A-43B1-9D55-7456-B0EF4747A19B}"/>
              </a:ext>
            </a:extLst>
          </p:cNvPr>
          <p:cNvSpPr txBox="1"/>
          <p:nvPr/>
        </p:nvSpPr>
        <p:spPr>
          <a:xfrm>
            <a:off x="5029200" y="1905000"/>
            <a:ext cx="3886200" cy="3108543"/>
          </a:xfrm>
          <a:prstGeom prst="rect">
            <a:avLst/>
          </a:prstGeom>
          <a:noFill/>
        </p:spPr>
        <p:txBody>
          <a:bodyPr wrap="square">
            <a:spAutoFit/>
          </a:body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To do that, we need to </a:t>
            </a:r>
            <a:r>
              <a:rPr lang="en-US" altLang="en-US" b="0" kern="0" dirty="0">
                <a:latin typeface="Times New Roman" panose="02020603050405020304" pitchFamily="18" charset="0"/>
                <a:cs typeface="Times New Roman" panose="02020603050405020304" pitchFamily="18" charset="0"/>
              </a:rPr>
              <a:t>write the equation representing the optimal trending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b="0" kern="0" dirty="0">
                <a:latin typeface="Times New Roman" panose="02020603050405020304" pitchFamily="18" charset="0"/>
                <a:cs typeface="Times New Roman" panose="02020603050405020304" pitchFamily="18" charset="0"/>
              </a:rPr>
              <a:t>A general equation for a line:</a:t>
            </a:r>
          </a:p>
          <a:p>
            <a:pPr marL="0" indent="0" algn="l">
              <a:buNone/>
            </a:pPr>
            <a:endParaRPr lang="en-US" altLang="en-US" b="0" kern="0" dirty="0">
              <a:latin typeface="Times New Roman" panose="02020603050405020304" pitchFamily="18" charset="0"/>
              <a:cs typeface="Times New Roman" panose="02020603050405020304" pitchFamily="18" charset="0"/>
            </a:endParaRPr>
          </a:p>
          <a:p>
            <a:pPr marL="0" indent="0" algn="l">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latin typeface="Times New Roman" panose="02020603050405020304" pitchFamily="18" charset="0"/>
                <a:ea typeface="ＭＳ Ｐゴシック" charset="-128"/>
                <a:cs typeface="Times New Roman" panose="02020603050405020304" pitchFamily="18" charset="0"/>
              </a:rPr>
              <a:t>ax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b</a:t>
            </a:r>
          </a:p>
          <a:p>
            <a:pPr marL="0" indent="0" algn="l">
              <a:buNone/>
            </a:pPr>
            <a:endParaRPr lang="en-US" altLang="en-US" b="0" u="sng" kern="0" dirty="0">
              <a:latin typeface="Times New Roman" panose="02020603050405020304" pitchFamily="18" charset="0"/>
              <a:ea typeface="ＭＳ Ｐゴシック" charset="-128"/>
              <a:cs typeface="Times New Roman" panose="02020603050405020304" pitchFamily="18" charset="0"/>
            </a:endParaRPr>
          </a:p>
          <a:p>
            <a:pPr marL="0" indent="0" algn="l">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cxnSp>
        <p:nvCxnSpPr>
          <p:cNvPr id="7" name="Straight Connector 6">
            <a:extLst>
              <a:ext uri="{FF2B5EF4-FFF2-40B4-BE49-F238E27FC236}">
                <a16:creationId xmlns:a16="http://schemas.microsoft.com/office/drawing/2014/main" id="{3DE01074-F574-CBDA-0BCD-E589FC5F4A14}"/>
              </a:ext>
            </a:extLst>
          </p:cNvPr>
          <p:cNvCxnSpPr>
            <a:cxnSpLocks/>
          </p:cNvCxnSpPr>
          <p:nvPr/>
        </p:nvCxnSpPr>
        <p:spPr bwMode="auto">
          <a:xfrm flipV="1">
            <a:off x="1219200" y="2808242"/>
            <a:ext cx="3166237" cy="650318"/>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 name="Straight Connector 1">
            <a:extLst>
              <a:ext uri="{FF2B5EF4-FFF2-40B4-BE49-F238E27FC236}">
                <a16:creationId xmlns:a16="http://schemas.microsoft.com/office/drawing/2014/main" id="{DE341EDB-20DB-1741-3A4C-6EC4594F42F4}"/>
              </a:ext>
            </a:extLst>
          </p:cNvPr>
          <p:cNvCxnSpPr>
            <a:cxnSpLocks/>
          </p:cNvCxnSpPr>
          <p:nvPr/>
        </p:nvCxnSpPr>
        <p:spPr bwMode="auto">
          <a:xfrm flipV="1">
            <a:off x="1219199" y="2478275"/>
            <a:ext cx="2971801" cy="978267"/>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3366EE38-A8B7-98A1-880C-D3A9742EE9C4}"/>
              </a:ext>
            </a:extLst>
          </p:cNvPr>
          <p:cNvCxnSpPr>
            <a:cxnSpLocks/>
          </p:cNvCxnSpPr>
          <p:nvPr/>
        </p:nvCxnSpPr>
        <p:spPr bwMode="auto">
          <a:xfrm flipV="1">
            <a:off x="1316417" y="2401421"/>
            <a:ext cx="3022889" cy="686929"/>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415E140F-2753-0719-4B47-8873245CB432}"/>
              </a:ext>
            </a:extLst>
          </p:cNvPr>
          <p:cNvCxnSpPr>
            <a:cxnSpLocks/>
          </p:cNvCxnSpPr>
          <p:nvPr/>
        </p:nvCxnSpPr>
        <p:spPr bwMode="auto">
          <a:xfrm flipV="1">
            <a:off x="1468817" y="2553821"/>
            <a:ext cx="3022889" cy="686929"/>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EDD6C37-55B7-F5A5-36CB-6A47D45A2AFB}"/>
              </a:ext>
            </a:extLst>
          </p:cNvPr>
          <p:cNvCxnSpPr>
            <a:cxnSpLocks/>
          </p:cNvCxnSpPr>
          <p:nvPr/>
        </p:nvCxnSpPr>
        <p:spPr bwMode="auto">
          <a:xfrm flipV="1">
            <a:off x="1270286" y="1971584"/>
            <a:ext cx="3069021" cy="1798067"/>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 name="Rectangle 6">
            <a:extLst>
              <a:ext uri="{FF2B5EF4-FFF2-40B4-BE49-F238E27FC236}">
                <a16:creationId xmlns:a16="http://schemas.microsoft.com/office/drawing/2014/main" id="{C5B08F33-264B-4527-68E1-E6921E6DF0A5}"/>
              </a:ext>
            </a:extLst>
          </p:cNvPr>
          <p:cNvSpPr>
            <a:spLocks noChangeArrowheads="1"/>
          </p:cNvSpPr>
          <p:nvPr/>
        </p:nvSpPr>
        <p:spPr bwMode="auto">
          <a:xfrm>
            <a:off x="533399" y="4953000"/>
            <a:ext cx="4171949" cy="8708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r>
              <a:rPr lang="en-US" b="0" dirty="0">
                <a:latin typeface="Times New Roman" panose="02020603050405020304" pitchFamily="18" charset="0"/>
                <a:cs typeface="Times New Roman" panose="02020603050405020304" pitchFamily="18" charset="0"/>
              </a:rPr>
              <a:t>There are infinitely many possible lines, so how do we determine the best-fitting trend line?</a:t>
            </a:r>
          </a:p>
        </p:txBody>
      </p:sp>
      <p:sp>
        <p:nvSpPr>
          <p:cNvPr id="5" name="Footer Placeholder 4">
            <a:extLst>
              <a:ext uri="{FF2B5EF4-FFF2-40B4-BE49-F238E27FC236}">
                <a16:creationId xmlns:a16="http://schemas.microsoft.com/office/drawing/2014/main" id="{295EFF97-8297-63F6-6F1B-64B84DFB5DAA}"/>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3570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3782EA9-8EEA-612A-4D07-E757488BFF7C}"/>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7B11D00F-01F7-B28C-4DE9-0671753F350F}"/>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25" name="Rectangle 89">
            <a:extLst>
              <a:ext uri="{FF2B5EF4-FFF2-40B4-BE49-F238E27FC236}">
                <a16:creationId xmlns:a16="http://schemas.microsoft.com/office/drawing/2014/main" id="{D59B67CA-031D-A617-2C50-5742E5275A5A}"/>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b="0" dirty="0"/>
              <a:t>No line can be perfect, as every line will introduce some errors.</a:t>
            </a:r>
          </a:p>
          <a:p>
            <a:r>
              <a:rPr lang="en-US" altLang="en-US" b="0" kern="0" dirty="0">
                <a:latin typeface="Times New Roman" panose="02020603050405020304" pitchFamily="18" charset="0"/>
                <a:ea typeface="ＭＳ Ｐゴシック" charset="-128"/>
                <a:cs typeface="Times New Roman" panose="02020603050405020304" pitchFamily="18" charset="0"/>
              </a:rPr>
              <a:t>Therefore, we define the best trend line to be the line with the </a:t>
            </a:r>
            <a:r>
              <a:rPr lang="en-US" altLang="en-US" u="sng" kern="0" dirty="0">
                <a:latin typeface="Times New Roman" panose="02020603050405020304" pitchFamily="18" charset="0"/>
                <a:ea typeface="ＭＳ Ｐゴシック" charset="-128"/>
                <a:cs typeface="Times New Roman" panose="02020603050405020304" pitchFamily="18" charset="0"/>
              </a:rPr>
              <a:t>smallest error</a:t>
            </a:r>
            <a:r>
              <a:rPr lang="en-US" altLang="en-US" b="0" kern="0" dirty="0">
                <a:latin typeface="Times New Roman" panose="02020603050405020304" pitchFamily="18" charset="0"/>
                <a:ea typeface="ＭＳ Ｐゴシック" charset="-128"/>
                <a:cs typeface="Times New Roman" panose="02020603050405020304" pitchFamily="18" charset="0"/>
              </a:rPr>
              <a:t>.</a:t>
            </a:r>
          </a:p>
          <a:p>
            <a:r>
              <a:rPr lang="en-US" altLang="en-US" b="0" kern="0" dirty="0">
                <a:latin typeface="Times New Roman" panose="02020603050405020304" pitchFamily="18" charset="0"/>
                <a:ea typeface="ＭＳ Ｐゴシック" charset="-128"/>
                <a:cs typeface="Times New Roman" panose="02020603050405020304" pitchFamily="18" charset="0"/>
              </a:rPr>
              <a:t>The error can be calculated for all the properties we have in the dataset. It is also known as the </a:t>
            </a:r>
            <a:r>
              <a:rPr lang="en-US" altLang="en-US" u="sng" kern="0" dirty="0">
                <a:latin typeface="Times New Roman" panose="02020603050405020304" pitchFamily="18" charset="0"/>
                <a:ea typeface="ＭＳ Ｐゴシック" charset="-128"/>
                <a:cs typeface="Times New Roman" panose="02020603050405020304" pitchFamily="18" charset="0"/>
              </a:rPr>
              <a:t>empirical risk</a:t>
            </a:r>
            <a:r>
              <a:rPr lang="en-US" altLang="en-US" b="0" kern="0" dirty="0">
                <a:latin typeface="Times New Roman" panose="02020603050405020304" pitchFamily="18" charset="0"/>
                <a:ea typeface="ＭＳ Ｐゴシック" charset="-128"/>
                <a:cs typeface="Times New Roman" panose="02020603050405020304" pitchFamily="18" charset="0"/>
              </a:rPr>
              <a:t> or </a:t>
            </a:r>
            <a:r>
              <a:rPr lang="en-US" altLang="en-US" u="sng" kern="0" dirty="0">
                <a:latin typeface="Times New Roman" panose="02020603050405020304" pitchFamily="18" charset="0"/>
                <a:ea typeface="ＭＳ Ｐゴシック" charset="-128"/>
                <a:cs typeface="Times New Roman" panose="02020603050405020304" pitchFamily="18" charset="0"/>
              </a:rPr>
              <a:t>loss</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sp>
        <p:nvSpPr>
          <p:cNvPr id="2" name="Footer Placeholder 1">
            <a:extLst>
              <a:ext uri="{FF2B5EF4-FFF2-40B4-BE49-F238E27FC236}">
                <a16:creationId xmlns:a16="http://schemas.microsoft.com/office/drawing/2014/main" id="{BA9666B8-A563-4C3D-30F1-A2484C7A8DED}"/>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7443615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4877E8-EA9D-4FEE-D145-9C2955A81A7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FF005482-ABFE-564C-5910-960BBD0F3360}"/>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25" name="Rectangle 89">
            <a:extLst>
              <a:ext uri="{FF2B5EF4-FFF2-40B4-BE49-F238E27FC236}">
                <a16:creationId xmlns:a16="http://schemas.microsoft.com/office/drawing/2014/main" id="{2D2E416A-6B9A-4ED1-C5C0-50568723D92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b="0" dirty="0"/>
              <a:t>No line can be perfect, as every line will introduce some errors.</a:t>
            </a:r>
          </a:p>
          <a:p>
            <a:r>
              <a:rPr lang="en-US" altLang="en-US" b="0" kern="0" dirty="0">
                <a:latin typeface="Times New Roman" panose="02020603050405020304" pitchFamily="18" charset="0"/>
                <a:ea typeface="ＭＳ Ｐゴシック" charset="-128"/>
                <a:cs typeface="Times New Roman" panose="02020603050405020304" pitchFamily="18" charset="0"/>
              </a:rPr>
              <a:t>Therefore, we define the best trend line to be the line with the </a:t>
            </a:r>
            <a:r>
              <a:rPr lang="en-US" altLang="en-US" u="sng" kern="0" dirty="0">
                <a:latin typeface="Times New Roman" panose="02020603050405020304" pitchFamily="18" charset="0"/>
                <a:ea typeface="ＭＳ Ｐゴシック" charset="-128"/>
                <a:cs typeface="Times New Roman" panose="02020603050405020304" pitchFamily="18" charset="0"/>
              </a:rPr>
              <a:t>smallest error</a:t>
            </a:r>
            <a:r>
              <a:rPr lang="en-US" altLang="en-US" b="0" kern="0" dirty="0">
                <a:latin typeface="Times New Roman" panose="02020603050405020304" pitchFamily="18" charset="0"/>
                <a:ea typeface="ＭＳ Ｐゴシック" charset="-128"/>
                <a:cs typeface="Times New Roman" panose="02020603050405020304" pitchFamily="18" charset="0"/>
              </a:rPr>
              <a:t>.</a:t>
            </a:r>
          </a:p>
          <a:p>
            <a:r>
              <a:rPr lang="en-US" altLang="en-US" b="0" kern="0" dirty="0">
                <a:latin typeface="Times New Roman" panose="02020603050405020304" pitchFamily="18" charset="0"/>
                <a:ea typeface="ＭＳ Ｐゴシック" charset="-128"/>
                <a:cs typeface="Times New Roman" panose="02020603050405020304" pitchFamily="18" charset="0"/>
              </a:rPr>
              <a:t>The error can be calculated for all the properties we have in the dataset, also known as the </a:t>
            </a:r>
            <a:r>
              <a:rPr lang="en-US" altLang="en-US" u="sng" kern="0" dirty="0">
                <a:latin typeface="Times New Roman" panose="02020603050405020304" pitchFamily="18" charset="0"/>
                <a:ea typeface="ＭＳ Ｐゴシック" charset="-128"/>
                <a:cs typeface="Times New Roman" panose="02020603050405020304" pitchFamily="18" charset="0"/>
              </a:rPr>
              <a:t>empirical risk</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pic>
        <p:nvPicPr>
          <p:cNvPr id="2" name="Google Shape;160;p28">
            <a:extLst>
              <a:ext uri="{FF2B5EF4-FFF2-40B4-BE49-F238E27FC236}">
                <a16:creationId xmlns:a16="http://schemas.microsoft.com/office/drawing/2014/main" id="{CFDDC58D-80BE-EC94-CD5D-9052E4F07FE2}"/>
              </a:ext>
            </a:extLst>
          </p:cNvPr>
          <p:cNvPicPr preferRelativeResize="0"/>
          <p:nvPr/>
        </p:nvPicPr>
        <p:blipFill rotWithShape="1">
          <a:blip r:embed="rId3">
            <a:alphaModFix/>
          </a:blip>
          <a:srcRect t="9941"/>
          <a:stretch/>
        </p:blipFill>
        <p:spPr>
          <a:xfrm>
            <a:off x="1453172" y="2500860"/>
            <a:ext cx="6237656" cy="4128540"/>
          </a:xfrm>
          <a:prstGeom prst="rect">
            <a:avLst/>
          </a:prstGeom>
          <a:noFill/>
          <a:ln>
            <a:noFill/>
          </a:ln>
        </p:spPr>
      </p:pic>
      <p:cxnSp>
        <p:nvCxnSpPr>
          <p:cNvPr id="3" name="Straight Arrow Connector 2">
            <a:extLst>
              <a:ext uri="{FF2B5EF4-FFF2-40B4-BE49-F238E27FC236}">
                <a16:creationId xmlns:a16="http://schemas.microsoft.com/office/drawing/2014/main" id="{BBB5D828-C35C-1337-9C92-48DD4CBA1938}"/>
              </a:ext>
            </a:extLst>
          </p:cNvPr>
          <p:cNvCxnSpPr>
            <a:cxnSpLocks/>
          </p:cNvCxnSpPr>
          <p:nvPr/>
        </p:nvCxnSpPr>
        <p:spPr bwMode="auto">
          <a:xfrm>
            <a:off x="4132301" y="3767226"/>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AC894B1B-1AF9-05FD-6C6A-3A8DD45B5170}"/>
              </a:ext>
            </a:extLst>
          </p:cNvPr>
          <p:cNvCxnSpPr>
            <a:cxnSpLocks/>
          </p:cNvCxnSpPr>
          <p:nvPr/>
        </p:nvCxnSpPr>
        <p:spPr bwMode="auto">
          <a:xfrm>
            <a:off x="3302851" y="4064774"/>
            <a:ext cx="0" cy="18440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F0D0B18C-8C45-0EAE-D05A-E310CEAFB0BD}"/>
              </a:ext>
            </a:extLst>
          </p:cNvPr>
          <p:cNvCxnSpPr>
            <a:cxnSpLocks/>
          </p:cNvCxnSpPr>
          <p:nvPr/>
        </p:nvCxnSpPr>
        <p:spPr bwMode="auto">
          <a:xfrm flipV="1">
            <a:off x="4132301" y="3937126"/>
            <a:ext cx="0" cy="177152"/>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9BDB2E43-2F77-AA09-284C-161B91627C28}"/>
              </a:ext>
            </a:extLst>
          </p:cNvPr>
          <p:cNvCxnSpPr>
            <a:cxnSpLocks/>
          </p:cNvCxnSpPr>
          <p:nvPr/>
        </p:nvCxnSpPr>
        <p:spPr bwMode="auto">
          <a:xfrm flipV="1">
            <a:off x="3714476" y="4114278"/>
            <a:ext cx="0" cy="24460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80C8E2AF-7477-B62C-A958-6A572163CCD0}"/>
              </a:ext>
            </a:extLst>
          </p:cNvPr>
          <p:cNvCxnSpPr>
            <a:cxnSpLocks/>
          </p:cNvCxnSpPr>
          <p:nvPr/>
        </p:nvCxnSpPr>
        <p:spPr bwMode="auto">
          <a:xfrm>
            <a:off x="4974876" y="3431799"/>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212324C2-F19B-04BB-F6E4-C2BE235949A2}"/>
              </a:ext>
            </a:extLst>
          </p:cNvPr>
          <p:cNvCxnSpPr>
            <a:cxnSpLocks/>
          </p:cNvCxnSpPr>
          <p:nvPr/>
        </p:nvCxnSpPr>
        <p:spPr bwMode="auto">
          <a:xfrm>
            <a:off x="4974876" y="3243669"/>
            <a:ext cx="8385" cy="348916"/>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15365918-59A2-5034-CC91-D0147D81356D}"/>
              </a:ext>
            </a:extLst>
          </p:cNvPr>
          <p:cNvCxnSpPr>
            <a:cxnSpLocks/>
          </p:cNvCxnSpPr>
          <p:nvPr/>
        </p:nvCxnSpPr>
        <p:spPr bwMode="auto">
          <a:xfrm flipH="1" flipV="1">
            <a:off x="4545749" y="3750090"/>
            <a:ext cx="2188" cy="119181"/>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EFD98978-3AD1-4D6C-622D-E691EB492198}"/>
              </a:ext>
            </a:extLst>
          </p:cNvPr>
          <p:cNvCxnSpPr>
            <a:cxnSpLocks/>
          </p:cNvCxnSpPr>
          <p:nvPr/>
        </p:nvCxnSpPr>
        <p:spPr bwMode="auto">
          <a:xfrm flipV="1">
            <a:off x="5812347" y="3175126"/>
            <a:ext cx="0" cy="11225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 name="Oval Callout 10">
            <a:extLst>
              <a:ext uri="{FF2B5EF4-FFF2-40B4-BE49-F238E27FC236}">
                <a16:creationId xmlns:a16="http://schemas.microsoft.com/office/drawing/2014/main" id="{ED132CA5-051D-98F1-0D1C-CD16B34A7D70}"/>
              </a:ext>
            </a:extLst>
          </p:cNvPr>
          <p:cNvSpPr/>
          <p:nvPr/>
        </p:nvSpPr>
        <p:spPr bwMode="auto">
          <a:xfrm>
            <a:off x="5152531" y="3592585"/>
            <a:ext cx="1842552" cy="1634594"/>
          </a:xfrm>
          <a:prstGeom prst="wedgeEllipseCallout">
            <a:avLst>
              <a:gd name="adj1" fmla="val -52112"/>
              <a:gd name="adj2" fmla="val -48564"/>
            </a:avLst>
          </a:prstGeom>
          <a:solidFill>
            <a:schemeClr val="bg1"/>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red arrows represent the error predicting the price of each property </a:t>
            </a:r>
            <a:r>
              <a:rPr lang="en-US" sz="1200" b="0" i="1" dirty="0">
                <a:latin typeface="Times New Roman" panose="02020603050405020304" pitchFamily="18" charset="0"/>
                <a:cs typeface="Times New Roman" panose="02020603050405020304" pitchFamily="18" charset="0"/>
              </a:rPr>
              <a:t>using this trending line</a:t>
            </a:r>
            <a:endPar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Footer Placeholder 11">
            <a:extLst>
              <a:ext uri="{FF2B5EF4-FFF2-40B4-BE49-F238E27FC236}">
                <a16:creationId xmlns:a16="http://schemas.microsoft.com/office/drawing/2014/main" id="{9ABE40D7-BF7D-21E9-5A78-A8EB04D2D9C7}"/>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950418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14A4889-1EF3-CDE4-CD85-C571DEF32709}"/>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196958B5-574A-548F-D860-5CC5A6218DAF}"/>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25" name="Rectangle 89">
            <a:extLst>
              <a:ext uri="{FF2B5EF4-FFF2-40B4-BE49-F238E27FC236}">
                <a16:creationId xmlns:a16="http://schemas.microsoft.com/office/drawing/2014/main" id="{A89F381E-4AC1-BFC1-DDDA-2CA77342932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b="0" dirty="0"/>
              <a:t>No line can be perfect, as every line will introduce some errors.</a:t>
            </a:r>
          </a:p>
          <a:p>
            <a:r>
              <a:rPr lang="en-US" altLang="en-US" b="0" kern="0" dirty="0">
                <a:latin typeface="Times New Roman" panose="02020603050405020304" pitchFamily="18" charset="0"/>
                <a:ea typeface="ＭＳ Ｐゴシック" charset="-128"/>
                <a:cs typeface="Times New Roman" panose="02020603050405020304" pitchFamily="18" charset="0"/>
              </a:rPr>
              <a:t>Therefore, we define the best trend line to be the line with the </a:t>
            </a:r>
            <a:r>
              <a:rPr lang="en-US" altLang="en-US" u="sng" kern="0" dirty="0">
                <a:latin typeface="Times New Roman" panose="02020603050405020304" pitchFamily="18" charset="0"/>
                <a:ea typeface="ＭＳ Ｐゴシック" charset="-128"/>
                <a:cs typeface="Times New Roman" panose="02020603050405020304" pitchFamily="18" charset="0"/>
              </a:rPr>
              <a:t>smallest error</a:t>
            </a:r>
            <a:r>
              <a:rPr lang="en-US" altLang="en-US" b="0" kern="0" dirty="0">
                <a:latin typeface="Times New Roman" panose="02020603050405020304" pitchFamily="18" charset="0"/>
                <a:ea typeface="ＭＳ Ｐゴシック" charset="-128"/>
                <a:cs typeface="Times New Roman" panose="02020603050405020304" pitchFamily="18" charset="0"/>
              </a:rPr>
              <a:t>.</a:t>
            </a:r>
          </a:p>
          <a:p>
            <a:r>
              <a:rPr lang="en-US" altLang="en-US" b="0" kern="0" dirty="0">
                <a:latin typeface="Times New Roman" panose="02020603050405020304" pitchFamily="18" charset="0"/>
                <a:ea typeface="ＭＳ Ｐゴシック" charset="-128"/>
                <a:cs typeface="Times New Roman" panose="02020603050405020304" pitchFamily="18" charset="0"/>
              </a:rPr>
              <a:t>The error can be calculated for all the properties we have in the dataset, also known as the </a:t>
            </a:r>
            <a:r>
              <a:rPr lang="en-US" altLang="en-US" u="sng" kern="0" dirty="0">
                <a:latin typeface="Times New Roman" panose="02020603050405020304" pitchFamily="18" charset="0"/>
                <a:ea typeface="ＭＳ Ｐゴシック" charset="-128"/>
                <a:cs typeface="Times New Roman" panose="02020603050405020304" pitchFamily="18" charset="0"/>
              </a:rPr>
              <a:t>empirical risk</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grpSp>
        <p:nvGrpSpPr>
          <p:cNvPr id="21" name="Group 20">
            <a:extLst>
              <a:ext uri="{FF2B5EF4-FFF2-40B4-BE49-F238E27FC236}">
                <a16:creationId xmlns:a16="http://schemas.microsoft.com/office/drawing/2014/main" id="{D73C4E31-CFB2-DBAE-F679-50EA8C70DD45}"/>
              </a:ext>
            </a:extLst>
          </p:cNvPr>
          <p:cNvGrpSpPr/>
          <p:nvPr/>
        </p:nvGrpSpPr>
        <p:grpSpPr>
          <a:xfrm>
            <a:off x="609600" y="2514600"/>
            <a:ext cx="4185628" cy="2680740"/>
            <a:chOff x="1453172" y="2500860"/>
            <a:chExt cx="6237656" cy="4128540"/>
          </a:xfrm>
        </p:grpSpPr>
        <p:pic>
          <p:nvPicPr>
            <p:cNvPr id="2" name="Google Shape;160;p28">
              <a:extLst>
                <a:ext uri="{FF2B5EF4-FFF2-40B4-BE49-F238E27FC236}">
                  <a16:creationId xmlns:a16="http://schemas.microsoft.com/office/drawing/2014/main" id="{286699BC-0093-04D3-4C2B-C94147A8FF8E}"/>
                </a:ext>
              </a:extLst>
            </p:cNvPr>
            <p:cNvPicPr preferRelativeResize="0"/>
            <p:nvPr/>
          </p:nvPicPr>
          <p:blipFill rotWithShape="1">
            <a:blip r:embed="rId3">
              <a:alphaModFix/>
            </a:blip>
            <a:srcRect t="9941"/>
            <a:stretch/>
          </p:blipFill>
          <p:spPr>
            <a:xfrm>
              <a:off x="1453172" y="2500860"/>
              <a:ext cx="6237656" cy="4128540"/>
            </a:xfrm>
            <a:prstGeom prst="rect">
              <a:avLst/>
            </a:prstGeom>
            <a:noFill/>
            <a:ln>
              <a:noFill/>
            </a:ln>
          </p:spPr>
        </p:pic>
        <p:cxnSp>
          <p:nvCxnSpPr>
            <p:cNvPr id="3" name="Straight Arrow Connector 2">
              <a:extLst>
                <a:ext uri="{FF2B5EF4-FFF2-40B4-BE49-F238E27FC236}">
                  <a16:creationId xmlns:a16="http://schemas.microsoft.com/office/drawing/2014/main" id="{47CF319D-2136-F35B-8BA8-2C85E10F0AE1}"/>
                </a:ext>
              </a:extLst>
            </p:cNvPr>
            <p:cNvCxnSpPr>
              <a:cxnSpLocks/>
            </p:cNvCxnSpPr>
            <p:nvPr/>
          </p:nvCxnSpPr>
          <p:spPr bwMode="auto">
            <a:xfrm>
              <a:off x="4132301" y="3767226"/>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601E652D-589F-478B-84AD-37C742C5A7D1}"/>
                </a:ext>
              </a:extLst>
            </p:cNvPr>
            <p:cNvCxnSpPr>
              <a:cxnSpLocks/>
            </p:cNvCxnSpPr>
            <p:nvPr/>
          </p:nvCxnSpPr>
          <p:spPr bwMode="auto">
            <a:xfrm>
              <a:off x="3302851" y="4064774"/>
              <a:ext cx="0" cy="18440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50C4D8CD-84F6-DF39-F6A8-8F7B98705316}"/>
                </a:ext>
              </a:extLst>
            </p:cNvPr>
            <p:cNvCxnSpPr>
              <a:cxnSpLocks/>
            </p:cNvCxnSpPr>
            <p:nvPr/>
          </p:nvCxnSpPr>
          <p:spPr bwMode="auto">
            <a:xfrm flipV="1">
              <a:off x="4132301" y="3937126"/>
              <a:ext cx="0" cy="177152"/>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E029D384-F579-467D-DB4E-8DCBA84C8DAF}"/>
                </a:ext>
              </a:extLst>
            </p:cNvPr>
            <p:cNvCxnSpPr>
              <a:cxnSpLocks/>
            </p:cNvCxnSpPr>
            <p:nvPr/>
          </p:nvCxnSpPr>
          <p:spPr bwMode="auto">
            <a:xfrm flipV="1">
              <a:off x="3714476" y="4114278"/>
              <a:ext cx="0" cy="24460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9CE8E75B-B92C-E6D4-5667-8DA39BCAED59}"/>
                </a:ext>
              </a:extLst>
            </p:cNvPr>
            <p:cNvCxnSpPr>
              <a:cxnSpLocks/>
            </p:cNvCxnSpPr>
            <p:nvPr/>
          </p:nvCxnSpPr>
          <p:spPr bwMode="auto">
            <a:xfrm>
              <a:off x="4974876" y="3431799"/>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5F2B10CF-B2E7-BF98-9582-F5AF8C375CEF}"/>
                </a:ext>
              </a:extLst>
            </p:cNvPr>
            <p:cNvCxnSpPr>
              <a:cxnSpLocks/>
            </p:cNvCxnSpPr>
            <p:nvPr/>
          </p:nvCxnSpPr>
          <p:spPr bwMode="auto">
            <a:xfrm>
              <a:off x="4974876" y="3243669"/>
              <a:ext cx="8385" cy="348916"/>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CF647290-DE41-6468-480B-430ACF26BC3A}"/>
                </a:ext>
              </a:extLst>
            </p:cNvPr>
            <p:cNvCxnSpPr>
              <a:cxnSpLocks/>
            </p:cNvCxnSpPr>
            <p:nvPr/>
          </p:nvCxnSpPr>
          <p:spPr bwMode="auto">
            <a:xfrm flipH="1" flipV="1">
              <a:off x="4545749" y="3750090"/>
              <a:ext cx="2188" cy="119181"/>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67F04523-87F7-394E-158E-F9FD5056172A}"/>
                </a:ext>
              </a:extLst>
            </p:cNvPr>
            <p:cNvCxnSpPr>
              <a:cxnSpLocks/>
            </p:cNvCxnSpPr>
            <p:nvPr/>
          </p:nvCxnSpPr>
          <p:spPr bwMode="auto">
            <a:xfrm flipV="1">
              <a:off x="5812347" y="3175126"/>
              <a:ext cx="0" cy="11225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2" name="Rounded Rectangle 11">
            <a:extLst>
              <a:ext uri="{FF2B5EF4-FFF2-40B4-BE49-F238E27FC236}">
                <a16:creationId xmlns:a16="http://schemas.microsoft.com/office/drawing/2014/main" id="{DD32BB02-9B8F-B37A-810A-BFF04009EE1E}"/>
              </a:ext>
            </a:extLst>
          </p:cNvPr>
          <p:cNvSpPr/>
          <p:nvPr/>
        </p:nvSpPr>
        <p:spPr bwMode="auto">
          <a:xfrm>
            <a:off x="4676863" y="2514600"/>
            <a:ext cx="4179999" cy="3733800"/>
          </a:xfrm>
          <a:prstGeom prst="roundRect">
            <a:avLst/>
          </a:prstGeom>
          <a:solidFill>
            <a:schemeClr val="bg1"/>
          </a:solidFill>
          <a:ln w="9525" cap="flat" cmpd="sng" algn="ctr">
            <a:solidFill>
              <a:schemeClr val="bg1">
                <a:lumMod val="65000"/>
              </a:schemeClr>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342900" marR="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each property </a:t>
            </a:r>
            <a:r>
              <a:rPr kumimoji="0" lang="en-US" sz="18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a:t>
            </a: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sz="11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number of rooms it contains, and </a:t>
            </a:r>
            <a:r>
              <a:rPr kumimoji="0" lang="en-US" sz="18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y</a:t>
            </a:r>
            <a:r>
              <a:rPr kumimoji="0" lang="en-US" sz="1100" b="0" i="1"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i</a:t>
            </a: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price.</a:t>
            </a:r>
          </a:p>
          <a:p>
            <a:pPr marL="342900" marR="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sz="1800" b="0" dirty="0">
                <a:latin typeface="Times New Roman" panose="02020603050405020304" pitchFamily="18" charset="0"/>
                <a:cs typeface="Times New Roman" panose="02020603050405020304" pitchFamily="18" charset="0"/>
              </a:rPr>
              <a:t>Therefore, the error of the line </a:t>
            </a:r>
            <a:br>
              <a:rPr lang="en-US" sz="1800" b="0" dirty="0">
                <a:latin typeface="Times New Roman" panose="02020603050405020304" pitchFamily="18" charset="0"/>
                <a:cs typeface="Times New Roman" panose="02020603050405020304" pitchFamily="18" charset="0"/>
              </a:rPr>
            </a:br>
            <a:r>
              <a:rPr lang="en-US" sz="1800" b="0" i="1" dirty="0">
                <a:latin typeface="Times New Roman" panose="02020603050405020304" pitchFamily="18" charset="0"/>
                <a:cs typeface="Times New Roman" panose="02020603050405020304" pitchFamily="18" charset="0"/>
              </a:rPr>
              <a:t>y</a:t>
            </a:r>
            <a:r>
              <a:rPr lang="en-US" sz="1800" b="0" dirty="0">
                <a:latin typeface="Times New Roman" panose="02020603050405020304" pitchFamily="18" charset="0"/>
                <a:cs typeface="Times New Roman" panose="02020603050405020304" pitchFamily="18" charset="0"/>
              </a:rPr>
              <a:t> = </a:t>
            </a:r>
            <a:r>
              <a:rPr lang="en-US" sz="1800" b="0" i="1" dirty="0" err="1">
                <a:latin typeface="Times New Roman" panose="02020603050405020304" pitchFamily="18" charset="0"/>
                <a:cs typeface="Times New Roman" panose="02020603050405020304" pitchFamily="18" charset="0"/>
              </a:rPr>
              <a:t>ax</a:t>
            </a:r>
            <a:r>
              <a:rPr lang="en-US" sz="1800" b="0" dirty="0" err="1">
                <a:latin typeface="Times New Roman" panose="02020603050405020304" pitchFamily="18" charset="0"/>
                <a:cs typeface="Times New Roman" panose="02020603050405020304" pitchFamily="18" charset="0"/>
              </a:rPr>
              <a:t>+</a:t>
            </a:r>
            <a:r>
              <a:rPr lang="en-US" sz="1800" b="0" i="1" dirty="0" err="1">
                <a:latin typeface="Times New Roman" panose="02020603050405020304" pitchFamily="18" charset="0"/>
                <a:cs typeface="Times New Roman" panose="02020603050405020304" pitchFamily="18" charset="0"/>
              </a:rPr>
              <a:t>b</a:t>
            </a:r>
            <a:r>
              <a:rPr lang="en-US" sz="1800" b="0" i="1" dirty="0">
                <a:latin typeface="Times New Roman" panose="02020603050405020304" pitchFamily="18" charset="0"/>
                <a:cs typeface="Times New Roman" panose="02020603050405020304" pitchFamily="18" charset="0"/>
              </a:rPr>
              <a:t> </a:t>
            </a:r>
            <a:r>
              <a:rPr lang="en-US" sz="1800" b="0" dirty="0">
                <a:latin typeface="Times New Roman" panose="02020603050405020304" pitchFamily="18" charset="0"/>
                <a:cs typeface="Times New Roman" panose="02020603050405020304" pitchFamily="18" charset="0"/>
              </a:rPr>
              <a:t>for property </a:t>
            </a:r>
            <a:r>
              <a:rPr lang="en-US" sz="1800" b="0" i="1" dirty="0" err="1">
                <a:latin typeface="Times New Roman" panose="02020603050405020304" pitchFamily="18" charset="0"/>
                <a:cs typeface="Times New Roman" panose="02020603050405020304" pitchFamily="18" charset="0"/>
              </a:rPr>
              <a:t>i</a:t>
            </a:r>
            <a:r>
              <a:rPr lang="en-US" sz="1800" b="0" dirty="0">
                <a:latin typeface="Times New Roman" panose="02020603050405020304" pitchFamily="18" charset="0"/>
                <a:cs typeface="Times New Roman" panose="02020603050405020304" pitchFamily="18" charset="0"/>
              </a:rPr>
              <a:t> is:</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a:t>
            </a:r>
            <a:r>
              <a:rPr lang="en-US" sz="1800" b="0" i="1" dirty="0" err="1">
                <a:latin typeface="Times New Roman" panose="02020603050405020304" pitchFamily="18" charset="0"/>
                <a:cs typeface="Times New Roman" panose="02020603050405020304" pitchFamily="18" charset="0"/>
              </a:rPr>
              <a:t>y</a:t>
            </a:r>
            <a:r>
              <a:rPr lang="en-US" sz="1100" b="0" i="1" dirty="0" err="1">
                <a:latin typeface="Times New Roman" panose="02020603050405020304" pitchFamily="18" charset="0"/>
                <a:cs typeface="Times New Roman" panose="02020603050405020304" pitchFamily="18" charset="0"/>
              </a:rPr>
              <a:t>i</a:t>
            </a:r>
            <a:r>
              <a:rPr lang="en-US" sz="1800" b="0" dirty="0">
                <a:latin typeface="Times New Roman" panose="02020603050405020304" pitchFamily="18" charset="0"/>
                <a:cs typeface="Times New Roman" panose="02020603050405020304" pitchFamily="18" charset="0"/>
              </a:rPr>
              <a:t> - </a:t>
            </a:r>
            <a:r>
              <a:rPr lang="en-US" sz="1800" b="0" i="1" dirty="0" err="1">
                <a:latin typeface="Times New Roman" panose="02020603050405020304" pitchFamily="18" charset="0"/>
                <a:cs typeface="Times New Roman" panose="02020603050405020304" pitchFamily="18" charset="0"/>
              </a:rPr>
              <a:t>ax</a:t>
            </a:r>
            <a:r>
              <a:rPr lang="en-US" sz="1100" b="0" i="1" dirty="0" err="1">
                <a:latin typeface="Times New Roman" panose="02020603050405020304" pitchFamily="18" charset="0"/>
                <a:cs typeface="Times New Roman" panose="02020603050405020304" pitchFamily="18" charset="0"/>
              </a:rPr>
              <a:t>i</a:t>
            </a:r>
            <a:r>
              <a:rPr lang="en-US" sz="1800" b="0" dirty="0" err="1">
                <a:latin typeface="Times New Roman" panose="02020603050405020304" pitchFamily="18" charset="0"/>
                <a:cs typeface="Times New Roman" panose="02020603050405020304" pitchFamily="18" charset="0"/>
              </a:rPr>
              <a:t>+</a:t>
            </a:r>
            <a:r>
              <a:rPr lang="en-US" sz="1800" b="0" i="1" dirty="0" err="1">
                <a:latin typeface="Times New Roman" panose="02020603050405020304" pitchFamily="18" charset="0"/>
                <a:cs typeface="Times New Roman" panose="02020603050405020304" pitchFamily="18" charset="0"/>
              </a:rPr>
              <a:t>b</a:t>
            </a:r>
            <a:r>
              <a:rPr lang="en-US" sz="1800" b="0" dirty="0">
                <a:latin typeface="Times New Roman" panose="02020603050405020304" pitchFamily="18" charset="0"/>
                <a:cs typeface="Times New Roman" panose="02020603050405020304" pitchFamily="18" charset="0"/>
              </a:rPr>
              <a:t>|</a:t>
            </a:r>
          </a:p>
          <a:p>
            <a:pPr marL="342900" marR="0" indent="-342900"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Collectively, for all properties in the dataset, we define the error to be:</a:t>
            </a:r>
            <a:b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A6BCEB6-79B7-BBA5-83E6-C4CEA451D078}"/>
                  </a:ext>
                </a:extLst>
              </p:cNvPr>
              <p:cNvSpPr txBox="1"/>
              <p:nvPr/>
            </p:nvSpPr>
            <p:spPr>
              <a:xfrm>
                <a:off x="4940095" y="5195340"/>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22" name="TextBox 21">
                <a:extLst>
                  <a:ext uri="{FF2B5EF4-FFF2-40B4-BE49-F238E27FC236}">
                    <a16:creationId xmlns:a16="http://schemas.microsoft.com/office/drawing/2014/main" id="{7A6BCEB6-79B7-BBA5-83E6-C4CEA451D078}"/>
                  </a:ext>
                </a:extLst>
              </p:cNvPr>
              <p:cNvSpPr txBox="1">
                <a:spLocks noRot="1" noChangeAspect="1" noMove="1" noResize="1" noEditPoints="1" noAdjustHandles="1" noChangeArrowheads="1" noChangeShapeType="1" noTextEdit="1"/>
              </p:cNvSpPr>
              <p:nvPr/>
            </p:nvSpPr>
            <p:spPr>
              <a:xfrm>
                <a:off x="4940095" y="5195340"/>
                <a:ext cx="3771900" cy="764505"/>
              </a:xfrm>
              <a:prstGeom prst="rect">
                <a:avLst/>
              </a:prstGeom>
              <a:blipFill>
                <a:blip r:embed="rId6"/>
                <a:stretch>
                  <a:fillRect t="-98387" b="-153226"/>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FDD03839-1C38-145D-E11E-594FB1A20AD3}"/>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8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8138A1C-739F-B890-2104-60D45982D5E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2DAFAC34-18D9-350C-26E4-6D2E794ED4E6}"/>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25" name="Rectangle 89">
            <a:extLst>
              <a:ext uri="{FF2B5EF4-FFF2-40B4-BE49-F238E27FC236}">
                <a16:creationId xmlns:a16="http://schemas.microsoft.com/office/drawing/2014/main" id="{57EFC89F-9107-F365-2E54-3C800859C5F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b="0" kern="0" dirty="0">
                <a:latin typeface="Times New Roman" panose="02020603050405020304" pitchFamily="18" charset="0"/>
                <a:ea typeface="ＭＳ Ｐゴシック" charset="-128"/>
                <a:cs typeface="Times New Roman" panose="02020603050405020304" pitchFamily="18" charset="0"/>
              </a:rPr>
              <a:t>Our updated task: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which minimize the error, defined as: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Changing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will potentially result in a new error value.</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a:p>
            <a:pPr marL="0" indent="0">
              <a:buNone/>
            </a:pP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DFD3D2-8E03-9A93-83EA-8502099A600D}"/>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2" name="TextBox 1">
                <a:extLst>
                  <a:ext uri="{FF2B5EF4-FFF2-40B4-BE49-F238E27FC236}">
                    <a16:creationId xmlns:a16="http://schemas.microsoft.com/office/drawing/2014/main" id="{C1DFD3D2-8E03-9A93-83EA-8502099A600D}"/>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3D069C70-8A0E-14C2-7ADD-D2FFF610BBEF}"/>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37369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E5B8728-4E2D-D53C-CEDC-6FCCA6781957}"/>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E1C25CD-90AE-6EDF-085F-0F6A396B0A54}"/>
              </a:ext>
            </a:extLst>
          </p:cNvPr>
          <p:cNvSpPr>
            <a:spLocks noGrp="1" noChangeArrowheads="1"/>
          </p:cNvSpPr>
          <p:nvPr>
            <p:ph type="title"/>
          </p:nvPr>
        </p:nvSpPr>
        <p:spPr/>
        <p:txBody>
          <a:bodyPr/>
          <a:lstStyle/>
          <a:p>
            <a:pPr>
              <a:defRPr/>
            </a:pPr>
            <a:r>
              <a:rPr lang="en-US" dirty="0">
                <a:cs typeface="+mj-cs"/>
              </a:rPr>
              <a:t>Machine learning</a:t>
            </a:r>
          </a:p>
        </p:txBody>
      </p:sp>
      <p:sp>
        <p:nvSpPr>
          <p:cNvPr id="25" name="Rectangle 89">
            <a:extLst>
              <a:ext uri="{FF2B5EF4-FFF2-40B4-BE49-F238E27FC236}">
                <a16:creationId xmlns:a16="http://schemas.microsoft.com/office/drawing/2014/main" id="{8F26594B-A267-0FBC-130D-4EF16259D2C0}"/>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b="0" kern="0" dirty="0">
                <a:latin typeface="Times New Roman" panose="02020603050405020304" pitchFamily="18" charset="0"/>
                <a:ea typeface="ＭＳ Ｐゴシック" charset="-128"/>
                <a:cs typeface="Times New Roman" panose="02020603050405020304" pitchFamily="18" charset="0"/>
              </a:rPr>
              <a:t>Instead of trying to solve problems directly, we write a program that </a:t>
            </a:r>
            <a:r>
              <a:rPr lang="en-US" altLang="en-US" kern="0" dirty="0">
                <a:latin typeface="Times New Roman" panose="02020603050405020304" pitchFamily="18" charset="0"/>
                <a:ea typeface="ＭＳ Ｐゴシック" charset="-128"/>
                <a:cs typeface="Times New Roman" panose="02020603050405020304" pitchFamily="18" charset="0"/>
              </a:rPr>
              <a:t>learns</a:t>
            </a:r>
            <a:r>
              <a:rPr lang="en-US" altLang="en-US" b="0" kern="0" dirty="0">
                <a:latin typeface="Times New Roman" panose="02020603050405020304" pitchFamily="18" charset="0"/>
                <a:ea typeface="ＭＳ Ｐゴシック" charset="-128"/>
                <a:cs typeface="Times New Roman" panose="02020603050405020304" pitchFamily="18" charset="0"/>
              </a:rPr>
              <a:t> how to solve the problem by looking at gold-standard (</a:t>
            </a:r>
            <a:r>
              <a:rPr lang="he-IL" altLang="en-US" b="0" kern="0" dirty="0">
                <a:latin typeface="Times New Roman" panose="02020603050405020304" pitchFamily="18" charset="0"/>
                <a:ea typeface="ＭＳ Ｐゴシック" charset="-128"/>
                <a:cs typeface="Times New Roman" panose="02020603050405020304" pitchFamily="18" charset="0"/>
              </a:rPr>
              <a:t>פתרון בית ספר</a:t>
            </a:r>
            <a:r>
              <a:rPr lang="en-US" altLang="en-US" b="0" kern="0" dirty="0">
                <a:latin typeface="Times New Roman" panose="02020603050405020304" pitchFamily="18" charset="0"/>
                <a:ea typeface="ＭＳ Ｐゴシック" charset="-128"/>
                <a:cs typeface="Times New Roman" panose="02020603050405020304" pitchFamily="18" charset="0"/>
              </a:rPr>
              <a:t>) examples.</a:t>
            </a:r>
          </a:p>
          <a:p>
            <a:r>
              <a:rPr lang="en-US" altLang="en-US" b="0" kern="0" dirty="0">
                <a:latin typeface="Times New Roman" panose="02020603050405020304" pitchFamily="18" charset="0"/>
                <a:ea typeface="ＭＳ Ｐゴシック" charset="-128"/>
                <a:cs typeface="Times New Roman" panose="02020603050405020304" pitchFamily="18" charset="0"/>
              </a:rPr>
              <a:t>The procedure for learning is typically called </a:t>
            </a:r>
            <a:r>
              <a:rPr lang="en-US" altLang="en-US" kern="0" dirty="0">
                <a:latin typeface="Times New Roman" panose="02020603050405020304" pitchFamily="18" charset="0"/>
                <a:ea typeface="ＭＳ Ｐゴシック" charset="-128"/>
                <a:cs typeface="Times New Roman" panose="02020603050405020304" pitchFamily="18" charset="0"/>
              </a:rPr>
              <a:t>train</a:t>
            </a:r>
            <a:r>
              <a:rPr lang="en-US" altLang="en-US" b="0" kern="0" dirty="0">
                <a:latin typeface="Times New Roman" panose="02020603050405020304" pitchFamily="18" charset="0"/>
                <a:ea typeface="ＭＳ Ｐゴシック" charset="-128"/>
                <a:cs typeface="Times New Roman" panose="02020603050405020304" pitchFamily="18" charset="0"/>
              </a:rPr>
              <a:t> or </a:t>
            </a:r>
            <a:r>
              <a:rPr lang="en-US" altLang="en-US" kern="0" dirty="0">
                <a:latin typeface="Times New Roman" panose="02020603050405020304" pitchFamily="18" charset="0"/>
                <a:ea typeface="ＭＳ Ｐゴシック" charset="-128"/>
                <a:cs typeface="Times New Roman" panose="02020603050405020304" pitchFamily="18" charset="0"/>
              </a:rPr>
              <a:t>fit</a:t>
            </a:r>
            <a:r>
              <a:rPr lang="en-US" altLang="en-US" b="0" kern="0" dirty="0">
                <a:latin typeface="Times New Roman" panose="02020603050405020304" pitchFamily="18" charset="0"/>
                <a:ea typeface="ＭＳ Ｐゴシック" charset="-128"/>
                <a:cs typeface="Times New Roman" panose="02020603050405020304" pitchFamily="18" charset="0"/>
              </a:rPr>
              <a:t> and the outcome is typically referred to as </a:t>
            </a:r>
            <a:r>
              <a:rPr lang="en-US" altLang="en-US" kern="0" dirty="0">
                <a:latin typeface="Times New Roman" panose="02020603050405020304" pitchFamily="18" charset="0"/>
                <a:ea typeface="ＭＳ Ｐゴシック" charset="-128"/>
                <a:cs typeface="Times New Roman" panose="02020603050405020304" pitchFamily="18" charset="0"/>
              </a:rPr>
              <a:t>model</a:t>
            </a:r>
            <a:r>
              <a:rPr lang="en-US" altLang="en-US" b="0" kern="0" dirty="0">
                <a:latin typeface="Times New Roman" panose="02020603050405020304" pitchFamily="18" charset="0"/>
                <a:ea typeface="ＭＳ Ｐゴシック" charset="-128"/>
                <a:cs typeface="Times New Roman" panose="02020603050405020304" pitchFamily="18" charset="0"/>
              </a:rPr>
              <a:t>.</a:t>
            </a:r>
          </a:p>
          <a:p>
            <a:r>
              <a:rPr lang="en-US" altLang="en-US" b="0" kern="0" dirty="0">
                <a:latin typeface="Times New Roman" panose="02020603050405020304" pitchFamily="18" charset="0"/>
                <a:ea typeface="ＭＳ Ｐゴシック" charset="-128"/>
                <a:cs typeface="Times New Roman" panose="02020603050405020304" pitchFamily="18" charset="0"/>
              </a:rPr>
              <a:t>The procedure for using the model to predict the target is called </a:t>
            </a:r>
            <a:r>
              <a:rPr lang="en-US" altLang="en-US" kern="0" dirty="0">
                <a:latin typeface="Times New Roman" panose="02020603050405020304" pitchFamily="18" charset="0"/>
                <a:ea typeface="ＭＳ Ｐゴシック" charset="-128"/>
                <a:cs typeface="Times New Roman" panose="02020603050405020304" pitchFamily="18" charset="0"/>
              </a:rPr>
              <a:t>predict</a:t>
            </a:r>
            <a:r>
              <a:rPr lang="en-US" altLang="en-US" b="0" kern="0" dirty="0">
                <a:latin typeface="Times New Roman" panose="02020603050405020304" pitchFamily="18" charset="0"/>
                <a:ea typeface="ＭＳ Ｐゴシック" charset="-128"/>
                <a:cs typeface="Times New Roman" panose="02020603050405020304" pitchFamily="18" charset="0"/>
              </a:rPr>
              <a:t> or </a:t>
            </a:r>
            <a:r>
              <a:rPr lang="en-US" altLang="en-US" kern="0" dirty="0">
                <a:latin typeface="Times New Roman" panose="02020603050405020304" pitchFamily="18" charset="0"/>
                <a:ea typeface="ＭＳ Ｐゴシック" charset="-128"/>
                <a:cs typeface="Times New Roman" panose="02020603050405020304" pitchFamily="18" charset="0"/>
              </a:rPr>
              <a:t>test</a:t>
            </a:r>
            <a:r>
              <a:rPr lang="en-US" altLang="en-US" b="0" kern="0" dirty="0">
                <a:latin typeface="Times New Roman" panose="02020603050405020304" pitchFamily="18" charset="0"/>
                <a:ea typeface="ＭＳ Ｐゴシック" charset="-128"/>
                <a:cs typeface="Times New Roman" panose="02020603050405020304" pitchFamily="18" charset="0"/>
              </a:rPr>
              <a:t>.</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sp>
        <p:nvSpPr>
          <p:cNvPr id="3" name="Google Shape;142;p27">
            <a:extLst>
              <a:ext uri="{FF2B5EF4-FFF2-40B4-BE49-F238E27FC236}">
                <a16:creationId xmlns:a16="http://schemas.microsoft.com/office/drawing/2014/main" id="{F7639986-A09D-428D-9DC2-87E24574477B}"/>
              </a:ext>
            </a:extLst>
          </p:cNvPr>
          <p:cNvSpPr/>
          <p:nvPr/>
        </p:nvSpPr>
        <p:spPr>
          <a:xfrm>
            <a:off x="3710810" y="3826633"/>
            <a:ext cx="1531800" cy="436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a:t>
            </a:r>
            <a:endParaRPr dirty="0"/>
          </a:p>
        </p:txBody>
      </p:sp>
      <p:sp>
        <p:nvSpPr>
          <p:cNvPr id="4" name="Google Shape;143;p27">
            <a:extLst>
              <a:ext uri="{FF2B5EF4-FFF2-40B4-BE49-F238E27FC236}">
                <a16:creationId xmlns:a16="http://schemas.microsoft.com/office/drawing/2014/main" id="{C7CB7AF2-44E2-1FC9-68B4-3C9B41744E63}"/>
              </a:ext>
            </a:extLst>
          </p:cNvPr>
          <p:cNvSpPr/>
          <p:nvPr/>
        </p:nvSpPr>
        <p:spPr>
          <a:xfrm>
            <a:off x="2590800" y="2739161"/>
            <a:ext cx="3733799" cy="461239"/>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Data items</a:t>
            </a:r>
            <a:br>
              <a:rPr lang="en" sz="1400" b="0" dirty="0"/>
            </a:br>
            <a:r>
              <a:rPr lang="en" sz="1400" b="0" dirty="0"/>
              <a:t>(Gold Standard)</a:t>
            </a:r>
            <a:br>
              <a:rPr lang="en" sz="1400" b="0" dirty="0"/>
            </a:br>
            <a:r>
              <a:rPr lang="en" sz="1400" b="0" dirty="0"/>
              <a:t>(e.g., examples of properties with prices)</a:t>
            </a:r>
            <a:endParaRPr sz="1400" b="0" dirty="0"/>
          </a:p>
        </p:txBody>
      </p:sp>
      <p:sp>
        <p:nvSpPr>
          <p:cNvPr id="5" name="Google Shape;144;p27">
            <a:extLst>
              <a:ext uri="{FF2B5EF4-FFF2-40B4-BE49-F238E27FC236}">
                <a16:creationId xmlns:a16="http://schemas.microsoft.com/office/drawing/2014/main" id="{FFAD7EDF-7762-BF4B-6D6B-3FC6A795ABE3}"/>
              </a:ext>
            </a:extLst>
          </p:cNvPr>
          <p:cNvSpPr/>
          <p:nvPr/>
        </p:nvSpPr>
        <p:spPr>
          <a:xfrm>
            <a:off x="4272445" y="3342148"/>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45;p27">
            <a:extLst>
              <a:ext uri="{FF2B5EF4-FFF2-40B4-BE49-F238E27FC236}">
                <a16:creationId xmlns:a16="http://schemas.microsoft.com/office/drawing/2014/main" id="{098546EE-A137-D098-7D10-EAA0CA60C4E4}"/>
              </a:ext>
            </a:extLst>
          </p:cNvPr>
          <p:cNvSpPr/>
          <p:nvPr/>
        </p:nvSpPr>
        <p:spPr>
          <a:xfrm>
            <a:off x="4272445" y="4309868"/>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46;p27">
            <a:extLst>
              <a:ext uri="{FF2B5EF4-FFF2-40B4-BE49-F238E27FC236}">
                <a16:creationId xmlns:a16="http://schemas.microsoft.com/office/drawing/2014/main" id="{7E2A2585-E662-94FF-3A1F-25F49B2CAD60}"/>
              </a:ext>
            </a:extLst>
          </p:cNvPr>
          <p:cNvSpPr/>
          <p:nvPr/>
        </p:nvSpPr>
        <p:spPr>
          <a:xfrm>
            <a:off x="3276600" y="4654743"/>
            <a:ext cx="2345700" cy="67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Model (e.g., </a:t>
            </a:r>
            <a:r>
              <a:rPr lang="en" sz="1400" b="0" i="1" dirty="0"/>
              <a:t>a</a:t>
            </a:r>
            <a:r>
              <a:rPr lang="en" sz="1400" b="0" dirty="0"/>
              <a:t> and </a:t>
            </a:r>
            <a:r>
              <a:rPr lang="en" sz="1400" b="0" i="1" dirty="0"/>
              <a:t>b</a:t>
            </a:r>
            <a:r>
              <a:rPr lang="en" sz="1400" b="0" dirty="0"/>
              <a:t> for a trending line)</a:t>
            </a:r>
            <a:endParaRPr sz="1400" b="0" dirty="0"/>
          </a:p>
        </p:txBody>
      </p:sp>
      <p:sp>
        <p:nvSpPr>
          <p:cNvPr id="8" name="Google Shape;147;p27">
            <a:extLst>
              <a:ext uri="{FF2B5EF4-FFF2-40B4-BE49-F238E27FC236}">
                <a16:creationId xmlns:a16="http://schemas.microsoft.com/office/drawing/2014/main" id="{F727988B-F507-A52F-9EE5-605745E09567}"/>
              </a:ext>
            </a:extLst>
          </p:cNvPr>
          <p:cNvSpPr/>
          <p:nvPr/>
        </p:nvSpPr>
        <p:spPr>
          <a:xfrm>
            <a:off x="3710810" y="5769548"/>
            <a:ext cx="1531800" cy="436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a:t>
            </a:r>
            <a:endParaRPr dirty="0"/>
          </a:p>
        </p:txBody>
      </p:sp>
      <p:sp>
        <p:nvSpPr>
          <p:cNvPr id="9" name="Google Shape;148;p27">
            <a:extLst>
              <a:ext uri="{FF2B5EF4-FFF2-40B4-BE49-F238E27FC236}">
                <a16:creationId xmlns:a16="http://schemas.microsoft.com/office/drawing/2014/main" id="{90D53148-BB24-5943-D981-AC22D39A41D3}"/>
              </a:ext>
            </a:extLst>
          </p:cNvPr>
          <p:cNvSpPr/>
          <p:nvPr/>
        </p:nvSpPr>
        <p:spPr>
          <a:xfrm>
            <a:off x="4272445" y="5300468"/>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9;p27">
            <a:extLst>
              <a:ext uri="{FF2B5EF4-FFF2-40B4-BE49-F238E27FC236}">
                <a16:creationId xmlns:a16="http://schemas.microsoft.com/office/drawing/2014/main" id="{6CAE1820-D293-FEA9-FFD4-2D873E2D3ECF}"/>
              </a:ext>
            </a:extLst>
          </p:cNvPr>
          <p:cNvSpPr/>
          <p:nvPr/>
        </p:nvSpPr>
        <p:spPr>
          <a:xfrm>
            <a:off x="1590905" y="5631388"/>
            <a:ext cx="1531800" cy="67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Unseen data item</a:t>
            </a:r>
            <a:br>
              <a:rPr lang="en" sz="1400" b="0" dirty="0"/>
            </a:br>
            <a:r>
              <a:rPr lang="en" sz="1400" b="0" dirty="0"/>
              <a:t>(e.g., # of rooms)</a:t>
            </a:r>
            <a:endParaRPr sz="1400" b="0" dirty="0"/>
          </a:p>
        </p:txBody>
      </p:sp>
      <p:sp>
        <p:nvSpPr>
          <p:cNvPr id="11" name="Google Shape;150;p27">
            <a:extLst>
              <a:ext uri="{FF2B5EF4-FFF2-40B4-BE49-F238E27FC236}">
                <a16:creationId xmlns:a16="http://schemas.microsoft.com/office/drawing/2014/main" id="{A33AD3F1-0F53-293B-A41F-75265027AB8F}"/>
              </a:ext>
            </a:extLst>
          </p:cNvPr>
          <p:cNvSpPr/>
          <p:nvPr/>
        </p:nvSpPr>
        <p:spPr>
          <a:xfrm rot="-5400000">
            <a:off x="3112745" y="5769543"/>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51;p27">
            <a:extLst>
              <a:ext uri="{FF2B5EF4-FFF2-40B4-BE49-F238E27FC236}">
                <a16:creationId xmlns:a16="http://schemas.microsoft.com/office/drawing/2014/main" id="{48F2EB23-F422-3DC0-79B4-7F0B18D3EE35}"/>
              </a:ext>
            </a:extLst>
          </p:cNvPr>
          <p:cNvSpPr/>
          <p:nvPr/>
        </p:nvSpPr>
        <p:spPr>
          <a:xfrm rot="-5400000">
            <a:off x="5442895" y="5769543"/>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52;p27">
            <a:extLst>
              <a:ext uri="{FF2B5EF4-FFF2-40B4-BE49-F238E27FC236}">
                <a16:creationId xmlns:a16="http://schemas.microsoft.com/office/drawing/2014/main" id="{874473D3-EE52-1C3A-6064-3DDAAE3CB2B1}"/>
              </a:ext>
            </a:extLst>
          </p:cNvPr>
          <p:cNvSpPr/>
          <p:nvPr/>
        </p:nvSpPr>
        <p:spPr>
          <a:xfrm>
            <a:off x="5811795" y="5631388"/>
            <a:ext cx="1531800" cy="67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Target</a:t>
            </a:r>
            <a:br>
              <a:rPr lang="en" sz="1400" b="0" dirty="0"/>
            </a:br>
            <a:r>
              <a:rPr lang="en" sz="1400" b="0" dirty="0"/>
              <a:t>(e.g., price)</a:t>
            </a:r>
            <a:endParaRPr sz="1400" b="0" dirty="0"/>
          </a:p>
        </p:txBody>
      </p:sp>
      <p:sp>
        <p:nvSpPr>
          <p:cNvPr id="2" name="Footer Placeholder 1">
            <a:extLst>
              <a:ext uri="{FF2B5EF4-FFF2-40B4-BE49-F238E27FC236}">
                <a16:creationId xmlns:a16="http://schemas.microsoft.com/office/drawing/2014/main" id="{3842A4BB-8285-9E47-B697-8D0500327CF4}"/>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8388361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5D19C12-AB16-4928-D4D1-21C826AAA16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07A257BC-663D-D788-D47D-A2D1D85296F5}"/>
              </a:ext>
            </a:extLst>
          </p:cNvPr>
          <p:cNvSpPr>
            <a:spLocks noGrp="1" noChangeArrowheads="1"/>
          </p:cNvSpPr>
          <p:nvPr>
            <p:ph type="title"/>
          </p:nvPr>
        </p:nvSpPr>
        <p:spPr/>
        <p:txBody>
          <a:bodyPr/>
          <a:lstStyle/>
          <a:p>
            <a:pPr>
              <a:defRPr/>
            </a:pPr>
            <a:r>
              <a:rPr lang="en-US" dirty="0">
                <a:cs typeface="+mj-cs"/>
              </a:rPr>
              <a:t>Finding the best trend line</a:t>
            </a:r>
          </a:p>
        </p:txBody>
      </p:sp>
      <p:sp>
        <p:nvSpPr>
          <p:cNvPr id="25" name="Rectangle 89">
            <a:extLst>
              <a:ext uri="{FF2B5EF4-FFF2-40B4-BE49-F238E27FC236}">
                <a16:creationId xmlns:a16="http://schemas.microsoft.com/office/drawing/2014/main" id="{4BB4FA36-4F92-EC56-72F0-73243C0B42F8}"/>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kern="0" dirty="0">
                <a:latin typeface="Times New Roman" panose="02020603050405020304" pitchFamily="18" charset="0"/>
                <a:ea typeface="ＭＳ Ｐゴシック" charset="-128"/>
                <a:cs typeface="Times New Roman" panose="02020603050405020304" pitchFamily="18" charset="0"/>
              </a:rPr>
              <a:t>Our updated task</a:t>
            </a:r>
            <a:r>
              <a:rPr lang="en-US" altLang="en-US" b="0" kern="0" dirty="0">
                <a:latin typeface="Times New Roman" panose="02020603050405020304" pitchFamily="18" charset="0"/>
                <a:ea typeface="ＭＳ Ｐゴシック" charset="-128"/>
                <a:cs typeface="Times New Roman" panose="02020603050405020304" pitchFamily="18" charset="0"/>
              </a:rPr>
              <a:t>: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which minimize the error, defined as: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Changing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will potentially result in a new error value.</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a:p>
            <a:r>
              <a:rPr lang="en-US" altLang="en-US" b="0" kern="0" dirty="0">
                <a:latin typeface="Times New Roman" panose="02020603050405020304" pitchFamily="18" charset="0"/>
                <a:ea typeface="ＭＳ Ｐゴシック" charset="-128"/>
                <a:cs typeface="Times New Roman" panose="02020603050405020304" pitchFamily="18" charset="0"/>
              </a:rPr>
              <a:t>How would you approach this?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ADE425-01BD-1E93-C57F-EF46BE5AE195}"/>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2" name="TextBox 1">
                <a:extLst>
                  <a:ext uri="{FF2B5EF4-FFF2-40B4-BE49-F238E27FC236}">
                    <a16:creationId xmlns:a16="http://schemas.microsoft.com/office/drawing/2014/main" id="{3DADE425-01BD-1E93-C57F-EF46BE5AE195}"/>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F3F54793-7DDD-53FD-AA0D-6DF128A324C2}"/>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505707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7BA8DAC-A64D-8FD2-CCA5-FDB0B8712AA3}"/>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E1564623-99E1-4E4A-9DF0-DEA25B75DC8F}"/>
              </a:ext>
            </a:extLst>
          </p:cNvPr>
          <p:cNvSpPr>
            <a:spLocks noGrp="1" noChangeArrowheads="1"/>
          </p:cNvSpPr>
          <p:nvPr>
            <p:ph type="title"/>
          </p:nvPr>
        </p:nvSpPr>
        <p:spPr/>
        <p:txBody>
          <a:bodyPr/>
          <a:lstStyle/>
          <a:p>
            <a:pPr>
              <a:defRPr/>
            </a:pPr>
            <a:r>
              <a:rPr lang="en-US" dirty="0">
                <a:cs typeface="+mj-cs"/>
              </a:rPr>
              <a:t>Finding the best trend line</a:t>
            </a:r>
          </a:p>
        </p:txBody>
      </p:sp>
      <p:sp>
        <p:nvSpPr>
          <p:cNvPr id="25" name="Rectangle 89">
            <a:extLst>
              <a:ext uri="{FF2B5EF4-FFF2-40B4-BE49-F238E27FC236}">
                <a16:creationId xmlns:a16="http://schemas.microsoft.com/office/drawing/2014/main" id="{E4FF6868-8232-46A7-5A67-A7353832F07E}"/>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kern="0" dirty="0">
                <a:latin typeface="Times New Roman" panose="02020603050405020304" pitchFamily="18" charset="0"/>
                <a:ea typeface="ＭＳ Ｐゴシック" charset="-128"/>
                <a:cs typeface="Times New Roman" panose="02020603050405020304" pitchFamily="18" charset="0"/>
              </a:rPr>
              <a:t>Our updated task</a:t>
            </a:r>
            <a:r>
              <a:rPr lang="en-US" altLang="en-US" b="0" kern="0" dirty="0">
                <a:latin typeface="Times New Roman" panose="02020603050405020304" pitchFamily="18" charset="0"/>
                <a:ea typeface="ＭＳ Ｐゴシック" charset="-128"/>
                <a:cs typeface="Times New Roman" panose="02020603050405020304" pitchFamily="18" charset="0"/>
              </a:rPr>
              <a:t>: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which minimize the error, defined as: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Changing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will potentially result in a new error value.</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a:p>
            <a:r>
              <a:rPr lang="en-US" altLang="en-US" b="0" kern="0" dirty="0">
                <a:latin typeface="Times New Roman" panose="02020603050405020304" pitchFamily="18" charset="0"/>
                <a:ea typeface="ＭＳ Ｐゴシック" charset="-128"/>
                <a:cs typeface="Times New Roman" panose="02020603050405020304" pitchFamily="18" charset="0"/>
              </a:rPr>
              <a:t>How would you approach this?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u="sng" kern="0" dirty="0">
                <a:latin typeface="Times New Roman" panose="02020603050405020304" pitchFamily="18" charset="0"/>
                <a:ea typeface="ＭＳ Ｐゴシック" charset="-128"/>
                <a:cs typeface="Times New Roman" panose="02020603050405020304" pitchFamily="18" charset="0"/>
              </a:rPr>
              <a:t>Finding the minimum of </a:t>
            </a:r>
            <a:r>
              <a:rPr lang="en-US" altLang="en-US" b="0" i="1" u="sng" kern="0" dirty="0">
                <a:latin typeface="Times New Roman" panose="02020603050405020304" pitchFamily="18" charset="0"/>
                <a:ea typeface="ＭＳ Ｐゴシック" charset="-128"/>
                <a:cs typeface="Times New Roman" panose="02020603050405020304" pitchFamily="18" charset="0"/>
              </a:rPr>
              <a:t>E</a:t>
            </a:r>
            <a:r>
              <a:rPr lang="en-US" altLang="en-US" b="0" kern="0" dirty="0">
                <a:latin typeface="Times New Roman" panose="02020603050405020304" pitchFamily="18" charset="0"/>
                <a:ea typeface="ＭＳ Ｐゴシック" charset="-128"/>
                <a:cs typeface="Times New Roman" panose="02020603050405020304" pitchFamily="18" charset="0"/>
              </a:rPr>
              <a:t>: we can take the derivative of </a:t>
            </a:r>
            <a:r>
              <a:rPr lang="en-US" altLang="en-US" b="0" i="1" kern="0" dirty="0">
                <a:latin typeface="Times New Roman" panose="02020603050405020304" pitchFamily="18" charset="0"/>
                <a:ea typeface="ＭＳ Ｐゴシック" charset="-128"/>
                <a:cs typeface="Times New Roman" panose="02020603050405020304" pitchFamily="18" charset="0"/>
              </a:rPr>
              <a:t>E</a:t>
            </a:r>
            <a:r>
              <a:rPr lang="en-US" altLang="en-US" b="0" kern="0" dirty="0">
                <a:latin typeface="Times New Roman" panose="02020603050405020304" pitchFamily="18" charset="0"/>
                <a:ea typeface="ＭＳ Ｐゴシック" charset="-128"/>
                <a:cs typeface="Times New Roman" panose="02020603050405020304" pitchFamily="18" charset="0"/>
              </a:rPr>
              <a:t> with respect to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and compare the derivatives to 0.</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8D029D4-5346-A1F4-A3B9-F7D9BDB4E089}"/>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3" name="TextBox 2">
                <a:extLst>
                  <a:ext uri="{FF2B5EF4-FFF2-40B4-BE49-F238E27FC236}">
                    <a16:creationId xmlns:a16="http://schemas.microsoft.com/office/drawing/2014/main" id="{C8D029D4-5346-A1F4-A3B9-F7D9BDB4E089}"/>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50FCAE56-47A0-934B-191B-E19B229AAD99}"/>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6813068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6B3F0AD-AEA0-A1FA-1175-C717DCAC4A7B}"/>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FD04276A-8948-8A3D-409C-BDF33198E99F}"/>
              </a:ext>
            </a:extLst>
          </p:cNvPr>
          <p:cNvSpPr>
            <a:spLocks noGrp="1" noChangeArrowheads="1"/>
          </p:cNvSpPr>
          <p:nvPr>
            <p:ph type="title"/>
          </p:nvPr>
        </p:nvSpPr>
        <p:spPr/>
        <p:txBody>
          <a:bodyPr/>
          <a:lstStyle/>
          <a:p>
            <a:pPr>
              <a:defRPr/>
            </a:pPr>
            <a:r>
              <a:rPr lang="en-US" dirty="0">
                <a:cs typeface="+mj-cs"/>
              </a:rPr>
              <a:t>Finding the best trend line</a:t>
            </a:r>
          </a:p>
        </p:txBody>
      </p:sp>
      <p:sp>
        <p:nvSpPr>
          <p:cNvPr id="25" name="Rectangle 89">
            <a:extLst>
              <a:ext uri="{FF2B5EF4-FFF2-40B4-BE49-F238E27FC236}">
                <a16:creationId xmlns:a16="http://schemas.microsoft.com/office/drawing/2014/main" id="{1D062677-9946-C95A-A483-1E4357DD8DF1}"/>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kern="0" dirty="0">
                <a:latin typeface="Times New Roman" panose="02020603050405020304" pitchFamily="18" charset="0"/>
                <a:ea typeface="ＭＳ Ｐゴシック" charset="-128"/>
                <a:cs typeface="Times New Roman" panose="02020603050405020304" pitchFamily="18" charset="0"/>
              </a:rPr>
              <a:t>Our updated task</a:t>
            </a:r>
            <a:r>
              <a:rPr lang="en-US" altLang="en-US" b="0" kern="0" dirty="0">
                <a:latin typeface="Times New Roman" panose="02020603050405020304" pitchFamily="18" charset="0"/>
                <a:ea typeface="ＭＳ Ｐゴシック" charset="-128"/>
                <a:cs typeface="Times New Roman" panose="02020603050405020304" pitchFamily="18" charset="0"/>
              </a:rPr>
              <a:t>: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which minimize the error, defined as: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Changing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will potentially result in a new error value.</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a:p>
            <a:r>
              <a:rPr lang="en-US" altLang="en-US" b="0" kern="0" dirty="0">
                <a:latin typeface="Times New Roman" panose="02020603050405020304" pitchFamily="18" charset="0"/>
                <a:ea typeface="ＭＳ Ｐゴシック" charset="-128"/>
                <a:cs typeface="Times New Roman" panose="02020603050405020304" pitchFamily="18" charset="0"/>
              </a:rPr>
              <a:t>How would you approach this?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u="sng" kern="0" dirty="0">
                <a:latin typeface="Times New Roman" panose="02020603050405020304" pitchFamily="18" charset="0"/>
                <a:ea typeface="ＭＳ Ｐゴシック" charset="-128"/>
                <a:cs typeface="Times New Roman" panose="02020603050405020304" pitchFamily="18" charset="0"/>
              </a:rPr>
              <a:t>Finding the minimum of </a:t>
            </a:r>
            <a:r>
              <a:rPr lang="en-US" altLang="en-US" b="0" i="1" u="sng" kern="0" dirty="0">
                <a:latin typeface="Times New Roman" panose="02020603050405020304" pitchFamily="18" charset="0"/>
                <a:ea typeface="ＭＳ Ｐゴシック" charset="-128"/>
                <a:cs typeface="Times New Roman" panose="02020603050405020304" pitchFamily="18" charset="0"/>
              </a:rPr>
              <a:t>E</a:t>
            </a:r>
            <a:r>
              <a:rPr lang="en-US" altLang="en-US" b="0" kern="0" dirty="0">
                <a:latin typeface="Times New Roman" panose="02020603050405020304" pitchFamily="18" charset="0"/>
                <a:ea typeface="ＭＳ Ｐゴシック" charset="-128"/>
                <a:cs typeface="Times New Roman" panose="02020603050405020304" pitchFamily="18" charset="0"/>
              </a:rPr>
              <a:t>: we can take the derivative of </a:t>
            </a:r>
            <a:r>
              <a:rPr lang="en-US" altLang="en-US" b="0" i="1" kern="0" dirty="0">
                <a:latin typeface="Times New Roman" panose="02020603050405020304" pitchFamily="18" charset="0"/>
                <a:ea typeface="ＭＳ Ｐゴシック" charset="-128"/>
                <a:cs typeface="Times New Roman" panose="02020603050405020304" pitchFamily="18" charset="0"/>
              </a:rPr>
              <a:t>E</a:t>
            </a:r>
            <a:r>
              <a:rPr lang="en-US" altLang="en-US" b="0" kern="0" dirty="0">
                <a:latin typeface="Times New Roman" panose="02020603050405020304" pitchFamily="18" charset="0"/>
                <a:ea typeface="ＭＳ Ｐゴシック" charset="-128"/>
                <a:cs typeface="Times New Roman" panose="02020603050405020304" pitchFamily="18" charset="0"/>
              </a:rPr>
              <a:t> with respect to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and compare the derivatives to 0. </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u="sng" kern="0" dirty="0">
                <a:solidFill>
                  <a:srgbClr val="FF0000"/>
                </a:solidFill>
                <a:latin typeface="Times New Roman" panose="02020603050405020304" pitchFamily="18" charset="0"/>
                <a:ea typeface="ＭＳ Ｐゴシック" charset="-128"/>
                <a:cs typeface="Times New Roman" panose="02020603050405020304" pitchFamily="18" charset="0"/>
              </a:rPr>
              <a:t>Problem</a:t>
            </a:r>
            <a:r>
              <a:rPr lang="en-US" altLang="en-US" b="0" kern="0" dirty="0">
                <a:solidFill>
                  <a:srgbClr val="FF0000"/>
                </a:solidFill>
                <a:latin typeface="Times New Roman" panose="02020603050405020304" pitchFamily="18" charset="0"/>
                <a:ea typeface="ＭＳ Ｐゴシック" charset="-128"/>
                <a:cs typeface="Times New Roman" panose="02020603050405020304" pitchFamily="18" charset="0"/>
              </a:rPr>
              <a:t>: absolute value is not differentiable.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C07E06-AB36-C18F-D0A4-F3461FCBFE4F}"/>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3" name="TextBox 2">
                <a:extLst>
                  <a:ext uri="{FF2B5EF4-FFF2-40B4-BE49-F238E27FC236}">
                    <a16:creationId xmlns:a16="http://schemas.microsoft.com/office/drawing/2014/main" id="{23C07E06-AB36-C18F-D0A4-F3461FCBFE4F}"/>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BE20E09C-F4B9-EA02-32F9-372126557BF4}"/>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921180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C7956F1-7E3B-6A00-9240-4C9FD225D28B}"/>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A5F2C98-4EE5-929B-3E34-EB77BE0F6584}"/>
              </a:ext>
            </a:extLst>
          </p:cNvPr>
          <p:cNvSpPr>
            <a:spLocks noGrp="1" noChangeArrowheads="1"/>
          </p:cNvSpPr>
          <p:nvPr>
            <p:ph type="title"/>
          </p:nvPr>
        </p:nvSpPr>
        <p:spPr/>
        <p:txBody>
          <a:bodyPr/>
          <a:lstStyle/>
          <a:p>
            <a:pPr>
              <a:defRPr/>
            </a:pPr>
            <a:r>
              <a:rPr lang="en-US" dirty="0">
                <a:cs typeface="+mj-cs"/>
              </a:rPr>
              <a:t>Detecting an elephant</a:t>
            </a:r>
          </a:p>
        </p:txBody>
      </p:sp>
      <p:sp>
        <p:nvSpPr>
          <p:cNvPr id="6" name="Rectangle 89">
            <a:extLst>
              <a:ext uri="{FF2B5EF4-FFF2-40B4-BE49-F238E27FC236}">
                <a16:creationId xmlns:a16="http://schemas.microsoft.com/office/drawing/2014/main" id="{C144E28F-BB17-3D10-84C1-81578B7CFA15}"/>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dirty="0"/>
              <a:t>How would you write a program that can identify whether an elephant appears in each image?</a:t>
            </a:r>
            <a:endParaRPr lang="en-US" altLang="en-US" kern="0" dirty="0">
              <a:latin typeface="Times New Roman" panose="02020603050405020304" pitchFamily="18" charset="0"/>
              <a:ea typeface="ＭＳ Ｐゴシック" charset="-128"/>
              <a:cs typeface="Times New Roman" panose="02020603050405020304" pitchFamily="18" charset="0"/>
            </a:endParaRPr>
          </a:p>
        </p:txBody>
      </p:sp>
      <p:sp>
        <p:nvSpPr>
          <p:cNvPr id="2" name="Rectangle 4">
            <a:extLst>
              <a:ext uri="{FF2B5EF4-FFF2-40B4-BE49-F238E27FC236}">
                <a16:creationId xmlns:a16="http://schemas.microsoft.com/office/drawing/2014/main" id="{1DF10F3D-1494-267D-77CF-880A7C6A1942}"/>
              </a:ext>
            </a:extLst>
          </p:cNvPr>
          <p:cNvSpPr>
            <a:spLocks noChangeArrowheads="1"/>
          </p:cNvSpPr>
          <p:nvPr/>
        </p:nvSpPr>
        <p:spPr bwMode="auto">
          <a:xfrm>
            <a:off x="228600" y="1447800"/>
            <a:ext cx="4648200" cy="4876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65600" tIns="72000" rIns="0" bIns="0"/>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r>
              <a:rPr lang="en-US" sz="1100" b="0" dirty="0">
                <a:solidFill>
                  <a:srgbClr val="000000"/>
                </a:solidFill>
                <a:latin typeface="Consolas" charset="0"/>
              </a:rPr>
              <a:t>import </a:t>
            </a:r>
            <a:r>
              <a:rPr lang="en-US" sz="1100" b="0" dirty="0" err="1">
                <a:solidFill>
                  <a:srgbClr val="000000"/>
                </a:solidFill>
                <a:latin typeface="Consolas" charset="0"/>
              </a:rPr>
              <a:t>java.awt.Color</a:t>
            </a:r>
            <a:r>
              <a:rPr lang="en-US" sz="1100" b="0" dirty="0">
                <a:solidFill>
                  <a:srgbClr val="000000"/>
                </a:solidFill>
                <a:latin typeface="Consolas" charset="0"/>
              </a:rPr>
              <a:t>; </a:t>
            </a:r>
            <a:br>
              <a:rPr lang="en-US" sz="1100" b="0" dirty="0">
                <a:solidFill>
                  <a:srgbClr val="000000"/>
                </a:solidFill>
                <a:latin typeface="Consolas" charset="0"/>
              </a:rPr>
            </a:br>
            <a:br>
              <a:rPr lang="en-US" altLang="en-US" sz="1100" b="0" dirty="0">
                <a:solidFill>
                  <a:srgbClr val="000099"/>
                </a:solidFill>
                <a:latin typeface="Times New Roman" panose="02020603050405020304" pitchFamily="18" charset="0"/>
                <a:cs typeface="Times New Roman" panose="02020603050405020304" pitchFamily="18" charset="0"/>
              </a:rPr>
            </a:br>
            <a:r>
              <a:rPr lang="en-US" altLang="en-US" sz="1100" b="0" dirty="0">
                <a:solidFill>
                  <a:srgbClr val="000099"/>
                </a:solidFill>
                <a:latin typeface="Times New Roman" panose="02020603050405020304" pitchFamily="18" charset="0"/>
                <a:cs typeface="Times New Roman" panose="02020603050405020304" pitchFamily="18" charset="0"/>
              </a:rPr>
              <a:t>/** A program that detects an elephant in a given picture */</a:t>
            </a:r>
            <a:br>
              <a:rPr lang="en-US" altLang="en-US" sz="1100" b="0" dirty="0">
                <a:solidFill>
                  <a:srgbClr val="000099"/>
                </a:solidFill>
                <a:latin typeface="Times New Roman" panose="02020603050405020304" pitchFamily="18" charset="0"/>
                <a:cs typeface="Times New Roman" panose="02020603050405020304" pitchFamily="18" charset="0"/>
              </a:rPr>
            </a:br>
            <a:r>
              <a:rPr lang="en-US" altLang="en-US" sz="1100" b="0" dirty="0">
                <a:solidFill>
                  <a:srgbClr val="000000"/>
                </a:solidFill>
                <a:latin typeface="Consolas" charset="0"/>
              </a:rPr>
              <a:t>public class </a:t>
            </a:r>
            <a:r>
              <a:rPr lang="en-US" altLang="en-US" sz="1100" b="0" dirty="0" err="1">
                <a:solidFill>
                  <a:srgbClr val="000000"/>
                </a:solidFill>
                <a:latin typeface="Consolas" charset="0"/>
              </a:rPr>
              <a:t>ElephantDetector</a:t>
            </a:r>
            <a:r>
              <a:rPr lang="en-US" altLang="en-US" sz="1100" b="0" dirty="0">
                <a:solidFill>
                  <a:srgbClr val="000000"/>
                </a:solidFill>
                <a:latin typeface="Consolas" charset="0"/>
              </a:rPr>
              <a:t>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public static void main(String[] </a:t>
            </a:r>
            <a:r>
              <a:rPr lang="en-US" altLang="en-US" sz="1100" b="0" dirty="0" err="1">
                <a:solidFill>
                  <a:srgbClr val="000000"/>
                </a:solidFill>
                <a:latin typeface="Consolas" charset="0"/>
              </a:rPr>
              <a:t>args</a:t>
            </a:r>
            <a:r>
              <a:rPr lang="en-US" altLang="en-US" sz="1100" b="0" dirty="0">
                <a:solidFill>
                  <a:srgbClr val="000000"/>
                </a:solidFill>
                <a:latin typeface="Consolas" charset="0"/>
              </a:rPr>
              <a:t>) {</a:t>
            </a:r>
          </a:p>
          <a:p>
            <a:r>
              <a:rPr lang="en-US" altLang="en-US" sz="1100" b="0" dirty="0">
                <a:solidFill>
                  <a:srgbClr val="000000"/>
                </a:solidFill>
                <a:latin typeface="Consolas" charset="0"/>
              </a:rPr>
              <a:t>       Color[][] pic = read(“safari-1.ppm”);</a:t>
            </a:r>
          </a:p>
          <a:p>
            <a:r>
              <a:rPr lang="en-US" altLang="en-US" sz="1100" b="0" dirty="0">
                <a:solidFill>
                  <a:srgbClr val="000000"/>
                </a:solidFill>
                <a:latin typeface="Consolas" charset="0"/>
              </a:rPr>
              <a:t>       if (</a:t>
            </a:r>
            <a:r>
              <a:rPr lang="en-US" altLang="en-US" sz="1100" b="0" dirty="0" err="1">
                <a:solidFill>
                  <a:srgbClr val="000000"/>
                </a:solidFill>
                <a:latin typeface="Consolas" charset="0"/>
              </a:rPr>
              <a:t>hasElephant</a:t>
            </a:r>
            <a:r>
              <a:rPr lang="en-US" altLang="en-US" sz="1100" b="0" dirty="0">
                <a:solidFill>
                  <a:srgbClr val="000000"/>
                </a:solidFill>
                <a:latin typeface="Consolas" charset="0"/>
              </a:rPr>
              <a:t>(pic)) {</a:t>
            </a:r>
          </a:p>
          <a:p>
            <a:r>
              <a:rPr lang="en-US" altLang="en-US" sz="1100" b="0" dirty="0">
                <a:solidFill>
                  <a:srgbClr val="000000"/>
                </a:solidFill>
                <a:latin typeface="Consolas" charset="0"/>
              </a:rPr>
              <a:t>          // Do something</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private static Color[][] read(String </a:t>
            </a:r>
            <a:r>
              <a:rPr lang="en-US" altLang="en-US" sz="1100" b="0" dirty="0" err="1">
                <a:solidFill>
                  <a:srgbClr val="000000"/>
                </a:solidFill>
                <a:latin typeface="Consolas" charset="0"/>
              </a:rPr>
              <a:t>fileName</a:t>
            </a:r>
            <a:r>
              <a:rPr lang="en-US" altLang="en-US" sz="1100" b="0" dirty="0">
                <a:solidFill>
                  <a:srgbClr val="000000"/>
                </a:solidFill>
                <a:latin typeface="Consolas" charset="0"/>
              </a:rPr>
              <a:t>) {</a:t>
            </a:r>
            <a:br>
              <a:rPr lang="en-US" altLang="en-US" sz="1100" b="0" dirty="0">
                <a:solidFill>
                  <a:srgbClr val="000000"/>
                </a:solidFill>
                <a:latin typeface="Consolas" charset="0"/>
              </a:rPr>
            </a:br>
            <a:r>
              <a:rPr lang="en-US" altLang="en-US" sz="1100" b="0" dirty="0">
                <a:solidFill>
                  <a:srgbClr val="000099"/>
                </a:solidFill>
                <a:latin typeface="Times New Roman" panose="02020603050405020304" pitchFamily="18" charset="0"/>
                <a:cs typeface="Times New Roman" panose="02020603050405020304" pitchFamily="18" charset="0"/>
              </a:rPr>
              <a:t>             </a:t>
            </a:r>
            <a:r>
              <a:rPr lang="en-US" altLang="en-US" sz="1200" b="0" dirty="0">
                <a:solidFill>
                  <a:schemeClr val="accent1">
                    <a:lumMod val="50000"/>
                  </a:schemeClr>
                </a:solidFill>
                <a:latin typeface="Times New Roman" panose="02020603050405020304" pitchFamily="18" charset="0"/>
                <a:cs typeface="Times New Roman" panose="02020603050405020304" pitchFamily="18" charset="0"/>
              </a:rPr>
              <a:t>// From HW6; code is omitted</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private static </a:t>
            </a:r>
            <a:r>
              <a:rPr lang="en-US" altLang="en-US" sz="1100" b="0" dirty="0" err="1">
                <a:solidFill>
                  <a:srgbClr val="000000"/>
                </a:solidFill>
                <a:latin typeface="Consolas" charset="0"/>
              </a:rPr>
              <a:t>boolean</a:t>
            </a:r>
            <a:r>
              <a:rPr lang="en-US" altLang="en-US" sz="1100" b="0" dirty="0">
                <a:solidFill>
                  <a:srgbClr val="000000"/>
                </a:solidFill>
                <a:latin typeface="Consolas" charset="0"/>
              </a:rPr>
              <a:t> </a:t>
            </a:r>
            <a:r>
              <a:rPr lang="en-US" altLang="en-US" sz="1100" b="0" dirty="0" err="1">
                <a:solidFill>
                  <a:srgbClr val="000000"/>
                </a:solidFill>
                <a:latin typeface="Consolas" charset="0"/>
              </a:rPr>
              <a:t>hasElephant</a:t>
            </a:r>
            <a:r>
              <a:rPr lang="en-US" altLang="en-US" sz="1100" b="0" dirty="0">
                <a:solidFill>
                  <a:srgbClr val="000000"/>
                </a:solidFill>
                <a:latin typeface="Consolas" charset="0"/>
              </a:rPr>
              <a:t>(Color[][] pic) {</a:t>
            </a:r>
          </a:p>
          <a:p>
            <a:r>
              <a:rPr lang="en-US" altLang="en-US" sz="1100" b="0" dirty="0">
                <a:solidFill>
                  <a:srgbClr val="000000"/>
                </a:solidFill>
                <a:latin typeface="Consolas" charset="0"/>
              </a:rPr>
              <a:t>      </a:t>
            </a:r>
            <a:r>
              <a:rPr lang="en-US" altLang="en-US" sz="1200" b="0" dirty="0">
                <a:solidFill>
                  <a:schemeClr val="accent1">
                    <a:lumMod val="50000"/>
                  </a:schemeClr>
                </a:solidFill>
                <a:latin typeface="Times New Roman" panose="02020603050405020304" pitchFamily="18" charset="0"/>
                <a:cs typeface="Times New Roman" panose="02020603050405020304" pitchFamily="18" charset="0"/>
              </a:rPr>
              <a:t>// How would you write this code?</a:t>
            </a:r>
          </a:p>
          <a:p>
            <a:r>
              <a:rPr lang="en-US" altLang="en-US" sz="1100" b="0" dirty="0">
                <a:solidFill>
                  <a:srgbClr val="000000"/>
                </a:solidFill>
                <a:latin typeface="Consolas" charset="0"/>
              </a:rPr>
              <a:t>    }</a:t>
            </a:r>
          </a:p>
          <a:p>
            <a:r>
              <a:rPr lang="en-US" altLang="en-US" sz="1100" b="0" dirty="0">
                <a:solidFill>
                  <a:srgbClr val="000000"/>
                </a:solidFill>
                <a:latin typeface="Consolas" charset="0"/>
              </a:rPr>
              <a:t>}</a:t>
            </a:r>
          </a:p>
        </p:txBody>
      </p:sp>
      <p:sp>
        <p:nvSpPr>
          <p:cNvPr id="3" name="Footer Placeholder 2">
            <a:extLst>
              <a:ext uri="{FF2B5EF4-FFF2-40B4-BE49-F238E27FC236}">
                <a16:creationId xmlns:a16="http://schemas.microsoft.com/office/drawing/2014/main" id="{3C5616C2-1824-7B9F-93CD-F57A88E24315}"/>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Tree>
    <p:extLst>
      <p:ext uri="{BB962C8B-B14F-4D97-AF65-F5344CB8AC3E}">
        <p14:creationId xmlns:p14="http://schemas.microsoft.com/office/powerpoint/2010/main" val="8952152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07EDF28-A841-55C5-3077-E6D27811B886}"/>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8D7E289D-C680-A502-0B1B-02C38AC0B4D7}"/>
              </a:ext>
            </a:extLst>
          </p:cNvPr>
          <p:cNvSpPr>
            <a:spLocks noGrp="1" noChangeArrowheads="1"/>
          </p:cNvSpPr>
          <p:nvPr>
            <p:ph type="title"/>
          </p:nvPr>
        </p:nvSpPr>
        <p:spPr/>
        <p:txBody>
          <a:bodyPr/>
          <a:lstStyle/>
          <a:p>
            <a:pPr>
              <a:defRPr/>
            </a:pPr>
            <a:r>
              <a:rPr lang="en-US" dirty="0">
                <a:cs typeface="+mj-cs"/>
              </a:rPr>
              <a:t>Finding the best trend line</a:t>
            </a:r>
          </a:p>
        </p:txBody>
      </p:sp>
      <p:sp>
        <p:nvSpPr>
          <p:cNvPr id="25" name="Rectangle 89">
            <a:extLst>
              <a:ext uri="{FF2B5EF4-FFF2-40B4-BE49-F238E27FC236}">
                <a16:creationId xmlns:a16="http://schemas.microsoft.com/office/drawing/2014/main" id="{17B0D023-AA95-EF6F-7609-3F08CC66AC09}"/>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kern="0" dirty="0">
                <a:latin typeface="Times New Roman" panose="02020603050405020304" pitchFamily="18" charset="0"/>
                <a:ea typeface="ＭＳ Ｐゴシック" charset="-128"/>
                <a:cs typeface="Times New Roman" panose="02020603050405020304" pitchFamily="18" charset="0"/>
              </a:rPr>
              <a:t>Our updated task</a:t>
            </a:r>
            <a:r>
              <a:rPr lang="en-US" altLang="en-US" b="0" kern="0" dirty="0">
                <a:latin typeface="Times New Roman" panose="02020603050405020304" pitchFamily="18" charset="0"/>
                <a:ea typeface="ＭＳ Ｐゴシック" charset="-128"/>
                <a:cs typeface="Times New Roman" panose="02020603050405020304" pitchFamily="18" charset="0"/>
              </a:rPr>
              <a:t>: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which minimize the error, defined as: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Changing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will potentially result in a new error value.</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a:p>
            <a:r>
              <a:rPr lang="en-US" altLang="en-US" b="0" kern="0" dirty="0">
                <a:latin typeface="Times New Roman" panose="02020603050405020304" pitchFamily="18" charset="0"/>
                <a:ea typeface="ＭＳ Ｐゴシック" charset="-128"/>
                <a:cs typeface="Times New Roman" panose="02020603050405020304" pitchFamily="18" charset="0"/>
              </a:rPr>
              <a:t>How would you approach this?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u="sng" kern="0" dirty="0">
                <a:latin typeface="Times New Roman" panose="02020603050405020304" pitchFamily="18" charset="0"/>
                <a:ea typeface="ＭＳ Ｐゴシック" charset="-128"/>
                <a:cs typeface="Times New Roman" panose="02020603050405020304" pitchFamily="18" charset="0"/>
              </a:rPr>
              <a:t>Finding the minimum of </a:t>
            </a:r>
            <a:r>
              <a:rPr lang="en-US" altLang="en-US" b="0" i="1" u="sng" kern="0" dirty="0">
                <a:latin typeface="Times New Roman" panose="02020603050405020304" pitchFamily="18" charset="0"/>
                <a:ea typeface="ＭＳ Ｐゴシック" charset="-128"/>
                <a:cs typeface="Times New Roman" panose="02020603050405020304" pitchFamily="18" charset="0"/>
              </a:rPr>
              <a:t>E</a:t>
            </a:r>
            <a:r>
              <a:rPr lang="en-US" altLang="en-US" b="0" kern="0" dirty="0">
                <a:latin typeface="Times New Roman" panose="02020603050405020304" pitchFamily="18" charset="0"/>
                <a:ea typeface="ＭＳ Ｐゴシック" charset="-128"/>
                <a:cs typeface="Times New Roman" panose="02020603050405020304" pitchFamily="18" charset="0"/>
              </a:rPr>
              <a:t>: we can take the derivative of </a:t>
            </a:r>
            <a:r>
              <a:rPr lang="en-US" altLang="en-US" b="0" i="1" kern="0" dirty="0">
                <a:latin typeface="Times New Roman" panose="02020603050405020304" pitchFamily="18" charset="0"/>
                <a:ea typeface="ＭＳ Ｐゴシック" charset="-128"/>
                <a:cs typeface="Times New Roman" panose="02020603050405020304" pitchFamily="18" charset="0"/>
              </a:rPr>
              <a:t>E</a:t>
            </a:r>
            <a:r>
              <a:rPr lang="en-US" altLang="en-US" b="0" kern="0" dirty="0">
                <a:latin typeface="Times New Roman" panose="02020603050405020304" pitchFamily="18" charset="0"/>
                <a:ea typeface="ＭＳ Ｐゴシック" charset="-128"/>
                <a:cs typeface="Times New Roman" panose="02020603050405020304" pitchFamily="18" charset="0"/>
              </a:rPr>
              <a:t> with respect to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and compare the derivatives to 0. </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u="sng" kern="0" dirty="0">
                <a:solidFill>
                  <a:srgbClr val="FF0000"/>
                </a:solidFill>
                <a:latin typeface="Times New Roman" panose="02020603050405020304" pitchFamily="18" charset="0"/>
                <a:ea typeface="ＭＳ Ｐゴシック" charset="-128"/>
                <a:cs typeface="Times New Roman" panose="02020603050405020304" pitchFamily="18" charset="0"/>
              </a:rPr>
              <a:t>Problem</a:t>
            </a:r>
            <a:r>
              <a:rPr lang="en-US" altLang="en-US" b="0" kern="0" dirty="0">
                <a:solidFill>
                  <a:srgbClr val="FF0000"/>
                </a:solidFill>
                <a:latin typeface="Times New Roman" panose="02020603050405020304" pitchFamily="18" charset="0"/>
                <a:ea typeface="ＭＳ Ｐゴシック" charset="-128"/>
                <a:cs typeface="Times New Roman" panose="02020603050405020304" pitchFamily="18" charset="0"/>
              </a:rPr>
              <a:t>: absolute value is not differentiable. </a:t>
            </a:r>
            <a:br>
              <a:rPr lang="en-US" altLang="en-US" b="0" kern="0" dirty="0">
                <a:solidFill>
                  <a:srgbClr val="FF0000"/>
                </a:solidFill>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u="sng" kern="0" dirty="0">
                <a:solidFill>
                  <a:srgbClr val="00B050"/>
                </a:solidFill>
                <a:latin typeface="Times New Roman" panose="02020603050405020304" pitchFamily="18" charset="0"/>
                <a:ea typeface="ＭＳ Ｐゴシック" charset="-128"/>
                <a:cs typeface="Times New Roman" panose="02020603050405020304" pitchFamily="18" charset="0"/>
              </a:rPr>
              <a:t>Solution</a:t>
            </a:r>
            <a:r>
              <a:rPr lang="en-US" altLang="en-US" b="0" kern="0" dirty="0">
                <a:solidFill>
                  <a:srgbClr val="00B050"/>
                </a:solidFill>
                <a:latin typeface="Times New Roman" panose="02020603050405020304" pitchFamily="18" charset="0"/>
                <a:ea typeface="ＭＳ Ｐゴシック" charset="-128"/>
                <a:cs typeface="Times New Roman" panose="02020603050405020304" pitchFamily="18" charset="0"/>
              </a:rPr>
              <a:t>: change </a:t>
            </a:r>
            <a:r>
              <a:rPr lang="en-US" altLang="en-US" b="0" i="1" kern="0" dirty="0">
                <a:solidFill>
                  <a:srgbClr val="00B050"/>
                </a:solidFill>
                <a:latin typeface="Times New Roman" panose="02020603050405020304" pitchFamily="18" charset="0"/>
                <a:ea typeface="ＭＳ Ｐゴシック" charset="-128"/>
                <a:cs typeface="Times New Roman" panose="02020603050405020304" pitchFamily="18" charset="0"/>
              </a:rPr>
              <a:t>absolute</a:t>
            </a:r>
            <a:r>
              <a:rPr lang="en-US" altLang="en-US" b="0" kern="0" dirty="0">
                <a:solidFill>
                  <a:srgbClr val="00B050"/>
                </a:solidFill>
                <a:latin typeface="Times New Roman" panose="02020603050405020304" pitchFamily="18" charset="0"/>
                <a:ea typeface="ＭＳ Ｐゴシック" charset="-128"/>
                <a:cs typeface="Times New Roman" panose="02020603050405020304" pitchFamily="18" charset="0"/>
              </a:rPr>
              <a:t> to </a:t>
            </a:r>
            <a:r>
              <a:rPr lang="en-US" altLang="en-US" b="0" i="1" kern="0" dirty="0">
                <a:solidFill>
                  <a:srgbClr val="00B050"/>
                </a:solidFill>
                <a:latin typeface="Times New Roman" panose="02020603050405020304" pitchFamily="18" charset="0"/>
                <a:ea typeface="ＭＳ Ｐゴシック" charset="-128"/>
                <a:cs typeface="Times New Roman" panose="02020603050405020304" pitchFamily="18" charset="0"/>
              </a:rPr>
              <a:t>square</a:t>
            </a:r>
            <a:r>
              <a:rPr lang="en-US" altLang="en-US" b="0" kern="0" dirty="0">
                <a:solidFill>
                  <a:srgbClr val="00B050"/>
                </a:solidFill>
                <a:latin typeface="Times New Roman" panose="02020603050405020304" pitchFamily="18" charset="0"/>
                <a:ea typeface="ＭＳ Ｐゴシック" charset="-128"/>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74B8FE-7312-B5BA-2DD4-20A8694A0A83}"/>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3" name="TextBox 2">
                <a:extLst>
                  <a:ext uri="{FF2B5EF4-FFF2-40B4-BE49-F238E27FC236}">
                    <a16:creationId xmlns:a16="http://schemas.microsoft.com/office/drawing/2014/main" id="{9974B8FE-7312-B5BA-2DD4-20A8694A0A83}"/>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921968E-1361-C541-E1CD-EAECE1E4866D}"/>
                  </a:ext>
                </a:extLst>
              </p:cNvPr>
              <p:cNvSpPr txBox="1"/>
              <p:nvPr/>
            </p:nvSpPr>
            <p:spPr>
              <a:xfrm>
                <a:off x="2628900" y="5356769"/>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r>
                                        <a:rPr lang="en-US" sz="1600" i="1">
                                          <a:latin typeface="Cambria Math" panose="02040503050406030204" pitchFamily="18" charset="0"/>
                                        </a:rPr>
                                        <m:t>𝑏</m:t>
                                      </m:r>
                                    </m:e>
                                  </m:d>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2" name="TextBox 1">
                <a:extLst>
                  <a:ext uri="{FF2B5EF4-FFF2-40B4-BE49-F238E27FC236}">
                    <a16:creationId xmlns:a16="http://schemas.microsoft.com/office/drawing/2014/main" id="{6921968E-1361-C541-E1CD-EAECE1E4866D}"/>
                  </a:ext>
                </a:extLst>
              </p:cNvPr>
              <p:cNvSpPr txBox="1">
                <a:spLocks noRot="1" noChangeAspect="1" noMove="1" noResize="1" noEditPoints="1" noAdjustHandles="1" noChangeArrowheads="1" noChangeShapeType="1" noTextEdit="1"/>
              </p:cNvSpPr>
              <p:nvPr/>
            </p:nvSpPr>
            <p:spPr>
              <a:xfrm>
                <a:off x="2628900" y="5356769"/>
                <a:ext cx="3771900" cy="764505"/>
              </a:xfrm>
              <a:prstGeom prst="rect">
                <a:avLst/>
              </a:prstGeom>
              <a:blipFill>
                <a:blip r:embed="rId4"/>
                <a:stretch>
                  <a:fillRect t="-100000" b="-157377"/>
                </a:stretch>
              </a:blipFill>
            </p:spPr>
            <p:txBody>
              <a:bodyPr/>
              <a:lstStyle/>
              <a:p>
                <a:r>
                  <a:rPr lang="en-US">
                    <a:noFill/>
                  </a:rPr>
                  <a:t> </a:t>
                </a:r>
              </a:p>
            </p:txBody>
          </p:sp>
        </mc:Fallback>
      </mc:AlternateContent>
      <p:sp>
        <p:nvSpPr>
          <p:cNvPr id="4" name="Oval Callout 3">
            <a:extLst>
              <a:ext uri="{FF2B5EF4-FFF2-40B4-BE49-F238E27FC236}">
                <a16:creationId xmlns:a16="http://schemas.microsoft.com/office/drawing/2014/main" id="{E36198D0-ABAA-32F8-8492-5ED62305270F}"/>
              </a:ext>
            </a:extLst>
          </p:cNvPr>
          <p:cNvSpPr/>
          <p:nvPr/>
        </p:nvSpPr>
        <p:spPr bwMode="auto">
          <a:xfrm>
            <a:off x="6553200" y="4648200"/>
            <a:ext cx="1842552" cy="1634594"/>
          </a:xfrm>
          <a:prstGeom prst="wedgeEllipseCallout">
            <a:avLst>
              <a:gd name="adj1" fmla="val -58689"/>
              <a:gd name="adj2" fmla="val 10747"/>
            </a:avLst>
          </a:prstGeom>
          <a:solidFill>
            <a:schemeClr val="bg1"/>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don’t really care about the error itself, we only care about finding the best </a:t>
            </a:r>
            <a:r>
              <a:rPr kumimoji="0" lang="en-US" sz="12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a:t>
            </a: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en-US" sz="12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a:t>
            </a: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sz="12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 name="Footer Placeholder 4">
            <a:extLst>
              <a:ext uri="{FF2B5EF4-FFF2-40B4-BE49-F238E27FC236}">
                <a16:creationId xmlns:a16="http://schemas.microsoft.com/office/drawing/2014/main" id="{A72707FE-9841-5AA9-245C-409694F101B4}"/>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160101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27E1CF9-C4B5-B90F-F2CF-F0F2BAF51D8B}"/>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D5370997-37A4-D015-04E0-75D5C717A290}"/>
              </a:ext>
            </a:extLst>
          </p:cNvPr>
          <p:cNvSpPr>
            <a:spLocks noGrp="1" noChangeArrowheads="1"/>
          </p:cNvSpPr>
          <p:nvPr>
            <p:ph type="title"/>
          </p:nvPr>
        </p:nvSpPr>
        <p:spPr/>
        <p:txBody>
          <a:bodyPr/>
          <a:lstStyle/>
          <a:p>
            <a:pPr>
              <a:defRPr/>
            </a:pPr>
            <a:r>
              <a:rPr lang="en-US" dirty="0">
                <a:cs typeface="+mj-cs"/>
              </a:rPr>
              <a:t>Deriving the error</a:t>
            </a:r>
          </a:p>
        </p:txBody>
      </p:sp>
      <p:sp>
        <p:nvSpPr>
          <p:cNvPr id="25" name="Rectangle 89">
            <a:extLst>
              <a:ext uri="{FF2B5EF4-FFF2-40B4-BE49-F238E27FC236}">
                <a16:creationId xmlns:a16="http://schemas.microsoft.com/office/drawing/2014/main" id="{664E0BF3-F1CB-8842-3675-06D38A6A27D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b="0" kern="0" dirty="0">
                <a:latin typeface="Times New Roman" panose="02020603050405020304" pitchFamily="18" charset="0"/>
                <a:ea typeface="ＭＳ Ｐゴシック" charset="-128"/>
                <a:cs typeface="Times New Roman" panose="02020603050405020304" pitchFamily="18" charset="0"/>
              </a:rPr>
              <a:t>We will have to take two partial derivatives:       ,</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and compare them to 0, and then solve for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br>
              <a:rPr lang="en-US" altLang="en-US" b="0" i="1" kern="0" dirty="0">
                <a:latin typeface="Times New Roman" panose="02020603050405020304" pitchFamily="18" charset="0"/>
                <a:ea typeface="ＭＳ Ｐゴシック" charset="-128"/>
                <a:cs typeface="Times New Roman" panose="02020603050405020304" pitchFamily="18" charset="0"/>
              </a:rPr>
            </a:br>
            <a:endParaRPr lang="en-US" altLang="en-US" b="0" i="1" kern="0" dirty="0">
              <a:latin typeface="Times New Roman" panose="02020603050405020304" pitchFamily="18" charset="0"/>
              <a:ea typeface="ＭＳ Ｐゴシック" charset="-128"/>
              <a:cs typeface="Times New Roman" panose="02020603050405020304" pitchFamily="18" charset="0"/>
            </a:endParaRPr>
          </a:p>
        </p:txBody>
      </p:sp>
      <p:sp>
        <p:nvSpPr>
          <p:cNvPr id="5" name="Oval Callout 4">
            <a:extLst>
              <a:ext uri="{FF2B5EF4-FFF2-40B4-BE49-F238E27FC236}">
                <a16:creationId xmlns:a16="http://schemas.microsoft.com/office/drawing/2014/main" id="{27A1749B-1924-9F0D-0314-9B636C886F63}"/>
              </a:ext>
            </a:extLst>
          </p:cNvPr>
          <p:cNvSpPr/>
          <p:nvPr/>
        </p:nvSpPr>
        <p:spPr bwMode="auto">
          <a:xfrm>
            <a:off x="6400800" y="793184"/>
            <a:ext cx="2371636" cy="2331016"/>
          </a:xfrm>
          <a:prstGeom prst="wedgeEllipseCallout">
            <a:avLst>
              <a:gd name="adj1" fmla="val -63799"/>
              <a:gd name="adj2" fmla="val -26590"/>
            </a:avLst>
          </a:prstGeom>
          <a:solidFill>
            <a:schemeClr val="bg1"/>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Partial derivative (</a:t>
            </a:r>
            <a:r>
              <a:rPr kumimoji="0" lang="he-IL"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נגזרת חלקית</a:t>
            </a:r>
            <a:r>
              <a:rPr lang="en-US" sz="1400" b="0" i="1" dirty="0">
                <a:latin typeface="Times New Roman" panose="02020603050405020304" pitchFamily="18" charset="0"/>
                <a:cs typeface="Times New Roman" panose="02020603050405020304" pitchFamily="18" charset="0"/>
              </a:rPr>
              <a:t>) is when you take the derivative of a multivariate function with respect to only one of the variables</a:t>
            </a:r>
            <a:endParaRPr kumimoji="0" lang="en-US" sz="14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C751CC5-114F-8DFE-CB82-5DDA0BA12C9B}"/>
                  </a:ext>
                </a:extLst>
              </p:cNvPr>
              <p:cNvSpPr txBox="1"/>
              <p:nvPr/>
            </p:nvSpPr>
            <p:spPr>
              <a:xfrm>
                <a:off x="4724400" y="717203"/>
                <a:ext cx="762000" cy="501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𝑎</m:t>
                          </m:r>
                        </m:den>
                      </m:f>
                    </m:oMath>
                  </m:oMathPara>
                </a14:m>
                <a:endParaRPr lang="en-US" sz="1400" dirty="0"/>
              </a:p>
            </p:txBody>
          </p:sp>
        </mc:Choice>
        <mc:Fallback xmlns="">
          <p:sp>
            <p:nvSpPr>
              <p:cNvPr id="3" name="TextBox 2">
                <a:extLst>
                  <a:ext uri="{FF2B5EF4-FFF2-40B4-BE49-F238E27FC236}">
                    <a16:creationId xmlns:a16="http://schemas.microsoft.com/office/drawing/2014/main" id="{1C751CC5-114F-8DFE-CB82-5DDA0BA12C9B}"/>
                  </a:ext>
                </a:extLst>
              </p:cNvPr>
              <p:cNvSpPr txBox="1">
                <a:spLocks noRot="1" noChangeAspect="1" noMove="1" noResize="1" noEditPoints="1" noAdjustHandles="1" noChangeArrowheads="1" noChangeShapeType="1" noTextEdit="1"/>
              </p:cNvSpPr>
              <p:nvPr/>
            </p:nvSpPr>
            <p:spPr>
              <a:xfrm>
                <a:off x="4724400" y="717203"/>
                <a:ext cx="762000" cy="501997"/>
              </a:xfrm>
              <a:prstGeom prst="rect">
                <a:avLst/>
              </a:prstGeom>
              <a:blipFill>
                <a:blip r:embed="rId4"/>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CF3CB97-D07C-D3B9-EA0A-D718476073B3}"/>
                  </a:ext>
                </a:extLst>
              </p:cNvPr>
              <p:cNvSpPr txBox="1"/>
              <p:nvPr/>
            </p:nvSpPr>
            <p:spPr>
              <a:xfrm>
                <a:off x="5181600" y="703441"/>
                <a:ext cx="629752" cy="6681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𝑏</m:t>
                          </m:r>
                        </m:den>
                      </m:f>
                    </m:oMath>
                  </m:oMathPara>
                </a14:m>
                <a:endParaRPr lang="en-US" sz="1400" dirty="0"/>
              </a:p>
            </p:txBody>
          </p:sp>
        </mc:Choice>
        <mc:Fallback xmlns="">
          <p:sp>
            <p:nvSpPr>
              <p:cNvPr id="4" name="TextBox 3">
                <a:extLst>
                  <a:ext uri="{FF2B5EF4-FFF2-40B4-BE49-F238E27FC236}">
                    <a16:creationId xmlns:a16="http://schemas.microsoft.com/office/drawing/2014/main" id="{ACF3CB97-D07C-D3B9-EA0A-D718476073B3}"/>
                  </a:ext>
                </a:extLst>
              </p:cNvPr>
              <p:cNvSpPr txBox="1">
                <a:spLocks noRot="1" noChangeAspect="1" noMove="1" noResize="1" noEditPoints="1" noAdjustHandles="1" noChangeArrowheads="1" noChangeShapeType="1" noTextEdit="1"/>
              </p:cNvSpPr>
              <p:nvPr/>
            </p:nvSpPr>
            <p:spPr>
              <a:xfrm>
                <a:off x="5181600" y="703441"/>
                <a:ext cx="629752" cy="668159"/>
              </a:xfrm>
              <a:prstGeom prst="rect">
                <a:avLst/>
              </a:prstGeom>
              <a:blipFill>
                <a:blip r:embed="rId5"/>
                <a:stretch>
                  <a:fillRect/>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F195B186-DF53-EFBE-1FF5-50E32D0A8F00}"/>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47480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12029AF-B17C-0AFB-79CB-95781D96662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ABE85D2B-003E-337D-51C7-0F3A8C711C12}"/>
              </a:ext>
            </a:extLst>
          </p:cNvPr>
          <p:cNvSpPr>
            <a:spLocks noGrp="1" noChangeArrowheads="1"/>
          </p:cNvSpPr>
          <p:nvPr>
            <p:ph type="title"/>
          </p:nvPr>
        </p:nvSpPr>
        <p:spPr/>
        <p:txBody>
          <a:bodyPr/>
          <a:lstStyle/>
          <a:p>
            <a:pPr>
              <a:defRPr/>
            </a:pPr>
            <a:r>
              <a:rPr lang="en-US" dirty="0">
                <a:cs typeface="+mj-cs"/>
              </a:rPr>
              <a:t>Deriving the error</a:t>
            </a:r>
          </a:p>
        </p:txBody>
      </p:sp>
      <p:sp>
        <p:nvSpPr>
          <p:cNvPr id="25" name="Rectangle 89">
            <a:extLst>
              <a:ext uri="{FF2B5EF4-FFF2-40B4-BE49-F238E27FC236}">
                <a16:creationId xmlns:a16="http://schemas.microsoft.com/office/drawing/2014/main" id="{DCBFE342-0DB9-55F3-7361-213BBE1DF612}"/>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b="0" kern="0" dirty="0">
                <a:latin typeface="Times New Roman" panose="02020603050405020304" pitchFamily="18" charset="0"/>
                <a:ea typeface="ＭＳ Ｐゴシック" charset="-128"/>
                <a:cs typeface="Times New Roman" panose="02020603050405020304" pitchFamily="18" charset="0"/>
              </a:rPr>
              <a:t>We will have to take two partial derivatives:       ,</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and compare them to 0, and then solve for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br>
              <a:rPr lang="en-US" altLang="en-US" b="0" i="1" kern="0" dirty="0">
                <a:latin typeface="Times New Roman" panose="02020603050405020304" pitchFamily="18" charset="0"/>
                <a:ea typeface="ＭＳ Ｐゴシック" charset="-128"/>
                <a:cs typeface="Times New Roman" panose="02020603050405020304" pitchFamily="18" charset="0"/>
              </a:rPr>
            </a:br>
            <a:br>
              <a:rPr lang="en-US" altLang="en-US" b="0" i="1"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It’s doable but we are going to skip it for now, since the derivation algorithm is not very      efficient:</a:t>
            </a:r>
          </a:p>
          <a:p>
            <a:pPr marL="0" indent="0">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1FF65EA-A582-0912-0D1A-5DC40FEA13B2}"/>
                  </a:ext>
                </a:extLst>
              </p:cNvPr>
              <p:cNvSpPr txBox="1"/>
              <p:nvPr/>
            </p:nvSpPr>
            <p:spPr>
              <a:xfrm>
                <a:off x="4724400" y="717203"/>
                <a:ext cx="762000" cy="501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𝑎</m:t>
                          </m:r>
                        </m:den>
                      </m:f>
                    </m:oMath>
                  </m:oMathPara>
                </a14:m>
                <a:endParaRPr lang="en-US" sz="1400" dirty="0"/>
              </a:p>
            </p:txBody>
          </p:sp>
        </mc:Choice>
        <mc:Fallback xmlns="">
          <p:sp>
            <p:nvSpPr>
              <p:cNvPr id="3" name="TextBox 2">
                <a:extLst>
                  <a:ext uri="{FF2B5EF4-FFF2-40B4-BE49-F238E27FC236}">
                    <a16:creationId xmlns:a16="http://schemas.microsoft.com/office/drawing/2014/main" id="{C1FF65EA-A582-0912-0D1A-5DC40FEA13B2}"/>
                  </a:ext>
                </a:extLst>
              </p:cNvPr>
              <p:cNvSpPr txBox="1">
                <a:spLocks noRot="1" noChangeAspect="1" noMove="1" noResize="1" noEditPoints="1" noAdjustHandles="1" noChangeArrowheads="1" noChangeShapeType="1" noTextEdit="1"/>
              </p:cNvSpPr>
              <p:nvPr/>
            </p:nvSpPr>
            <p:spPr>
              <a:xfrm>
                <a:off x="4724400" y="717203"/>
                <a:ext cx="762000" cy="501997"/>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C0A5BC1-9C67-EF29-84A8-EAEB0B7F6593}"/>
                  </a:ext>
                </a:extLst>
              </p:cNvPr>
              <p:cNvSpPr txBox="1"/>
              <p:nvPr/>
            </p:nvSpPr>
            <p:spPr>
              <a:xfrm>
                <a:off x="5181600" y="703441"/>
                <a:ext cx="629752" cy="6681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𝑏</m:t>
                          </m:r>
                        </m:den>
                      </m:f>
                    </m:oMath>
                  </m:oMathPara>
                </a14:m>
                <a:endParaRPr lang="en-US" sz="1400" dirty="0"/>
              </a:p>
            </p:txBody>
          </p:sp>
        </mc:Choice>
        <mc:Fallback xmlns="">
          <p:sp>
            <p:nvSpPr>
              <p:cNvPr id="4" name="TextBox 3">
                <a:extLst>
                  <a:ext uri="{FF2B5EF4-FFF2-40B4-BE49-F238E27FC236}">
                    <a16:creationId xmlns:a16="http://schemas.microsoft.com/office/drawing/2014/main" id="{FC0A5BC1-9C67-EF29-84A8-EAEB0B7F6593}"/>
                  </a:ext>
                </a:extLst>
              </p:cNvPr>
              <p:cNvSpPr txBox="1">
                <a:spLocks noRot="1" noChangeAspect="1" noMove="1" noResize="1" noEditPoints="1" noAdjustHandles="1" noChangeArrowheads="1" noChangeShapeType="1" noTextEdit="1"/>
              </p:cNvSpPr>
              <p:nvPr/>
            </p:nvSpPr>
            <p:spPr>
              <a:xfrm>
                <a:off x="5181600" y="703441"/>
                <a:ext cx="629752" cy="6681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6438801D-9CF2-D031-CAC8-F2FEA9777161}"/>
                  </a:ext>
                </a:extLst>
              </p:cNvPr>
              <p:cNvSpPr txBox="1"/>
              <p:nvPr/>
            </p:nvSpPr>
            <p:spPr>
              <a:xfrm>
                <a:off x="1600200" y="2133600"/>
                <a:ext cx="16002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a:latin typeface="Cambria Math" panose="02040503050406030204" pitchFamily="18" charset="0"/>
                        </a:rPr>
                        <m:t>𝑂</m:t>
                      </m:r>
                      <m:r>
                        <a:rPr lang="en-US" sz="1600" b="0" i="1">
                          <a:latin typeface="Cambria Math" panose="02040503050406030204" pitchFamily="18" charset="0"/>
                        </a:rPr>
                        <m:t>(</m:t>
                      </m:r>
                      <m:sSup>
                        <m:sSupPr>
                          <m:ctrlPr>
                            <a:rPr lang="en-US" sz="1600" b="0" i="1">
                              <a:latin typeface="Cambria Math" panose="02040503050406030204" pitchFamily="18" charset="0"/>
                            </a:rPr>
                          </m:ctrlPr>
                        </m:sSupPr>
                        <m:e>
                          <m:r>
                            <a:rPr lang="en-US" sz="1600" b="0" i="1">
                              <a:latin typeface="Cambria Math" panose="02040503050406030204" pitchFamily="18" charset="0"/>
                            </a:rPr>
                            <m:t>𝑑</m:t>
                          </m:r>
                        </m:e>
                        <m:sup>
                          <m:r>
                            <a:rPr lang="en-US" sz="1600" b="0" i="1">
                              <a:latin typeface="Cambria Math" panose="02040503050406030204" pitchFamily="18" charset="0"/>
                            </a:rPr>
                            <m:t>3</m:t>
                          </m:r>
                        </m:sup>
                      </m:sSup>
                      <m:r>
                        <a:rPr lang="en-US" sz="1600" b="0" i="1">
                          <a:latin typeface="Cambria Math" panose="02040503050406030204" pitchFamily="18" charset="0"/>
                        </a:rPr>
                        <m:t>+</m:t>
                      </m:r>
                      <m:r>
                        <a:rPr lang="en-US" sz="1600" b="0" i="1">
                          <a:latin typeface="Cambria Math" panose="02040503050406030204" pitchFamily="18" charset="0"/>
                        </a:rPr>
                        <m:t>𝑁</m:t>
                      </m:r>
                      <m:sSup>
                        <m:sSupPr>
                          <m:ctrlPr>
                            <a:rPr lang="en-US" sz="1600" b="0" i="1">
                              <a:latin typeface="Cambria Math" panose="02040503050406030204" pitchFamily="18" charset="0"/>
                            </a:rPr>
                          </m:ctrlPr>
                        </m:sSupPr>
                        <m:e>
                          <m:r>
                            <a:rPr lang="en-US" sz="1600" b="0" i="1">
                              <a:latin typeface="Cambria Math" panose="02040503050406030204" pitchFamily="18" charset="0"/>
                            </a:rPr>
                            <m:t>𝑑</m:t>
                          </m:r>
                        </m:e>
                        <m:sup>
                          <m:r>
                            <a:rPr lang="en-US" sz="1600" b="0" i="1">
                              <a:latin typeface="Cambria Math" panose="02040503050406030204" pitchFamily="18" charset="0"/>
                            </a:rPr>
                            <m:t>2</m:t>
                          </m:r>
                        </m:sup>
                      </m:sSup>
                      <m:r>
                        <a:rPr lang="en-US" sz="1600" b="0" i="1">
                          <a:latin typeface="Cambria Math" panose="02040503050406030204" pitchFamily="18" charset="0"/>
                        </a:rPr>
                        <m:t>)</m:t>
                      </m:r>
                    </m:oMath>
                  </m:oMathPara>
                </a14:m>
                <a:endParaRPr lang="en-US" sz="1600" dirty="0"/>
              </a:p>
            </p:txBody>
          </p:sp>
        </mc:Choice>
        <mc:Fallback>
          <p:sp>
            <p:nvSpPr>
              <p:cNvPr id="2" name="TextBox 1">
                <a:extLst>
                  <a:ext uri="{FF2B5EF4-FFF2-40B4-BE49-F238E27FC236}">
                    <a16:creationId xmlns:a16="http://schemas.microsoft.com/office/drawing/2014/main" id="{6438801D-9CF2-D031-CAC8-F2FEA9777161}"/>
                  </a:ext>
                </a:extLst>
              </p:cNvPr>
              <p:cNvSpPr txBox="1">
                <a:spLocks noRot="1" noChangeAspect="1" noMove="1" noResize="1" noEditPoints="1" noAdjustHandles="1" noChangeArrowheads="1" noChangeShapeType="1" noTextEdit="1"/>
              </p:cNvSpPr>
              <p:nvPr/>
            </p:nvSpPr>
            <p:spPr>
              <a:xfrm>
                <a:off x="1600200" y="2133600"/>
                <a:ext cx="1600200" cy="338554"/>
              </a:xfrm>
              <a:prstGeom prst="rect">
                <a:avLst/>
              </a:prstGeom>
              <a:blipFill>
                <a:blip r:embed="rId5"/>
                <a:stretch>
                  <a:fillRect b="-1851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7704D450-D524-1200-0882-8B04561D0D65}"/>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2655193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51C865B-A47B-DCD2-2DD4-B65031AECD6E}"/>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406B4D5-E536-ABFA-FA92-EA4F526003A6}"/>
              </a:ext>
            </a:extLst>
          </p:cNvPr>
          <p:cNvSpPr>
            <a:spLocks noGrp="1" noChangeArrowheads="1"/>
          </p:cNvSpPr>
          <p:nvPr>
            <p:ph type="title"/>
          </p:nvPr>
        </p:nvSpPr>
        <p:spPr/>
        <p:txBody>
          <a:bodyPr/>
          <a:lstStyle/>
          <a:p>
            <a:pPr>
              <a:defRPr/>
            </a:pPr>
            <a:r>
              <a:rPr lang="en-US" dirty="0">
                <a:cs typeface="+mj-cs"/>
              </a:rPr>
              <a:t>Deriving the error</a:t>
            </a:r>
          </a:p>
        </p:txBody>
      </p:sp>
      <p:sp>
        <p:nvSpPr>
          <p:cNvPr id="25" name="Rectangle 89">
            <a:extLst>
              <a:ext uri="{FF2B5EF4-FFF2-40B4-BE49-F238E27FC236}">
                <a16:creationId xmlns:a16="http://schemas.microsoft.com/office/drawing/2014/main" id="{54CFF11E-A3FD-BA46-2246-0B73F32051F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b="0" kern="0" dirty="0">
                <a:latin typeface="Times New Roman" panose="02020603050405020304" pitchFamily="18" charset="0"/>
                <a:ea typeface="ＭＳ Ｐゴシック" charset="-128"/>
                <a:cs typeface="Times New Roman" panose="02020603050405020304" pitchFamily="18" charset="0"/>
              </a:rPr>
              <a:t>We will have to take two partial derivatives:       ,</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and compare them to 0, and then solve for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br>
              <a:rPr lang="en-US" altLang="en-US" b="0" i="1" kern="0" dirty="0">
                <a:latin typeface="Times New Roman" panose="02020603050405020304" pitchFamily="18" charset="0"/>
                <a:ea typeface="ＭＳ Ｐゴシック" charset="-128"/>
                <a:cs typeface="Times New Roman" panose="02020603050405020304" pitchFamily="18" charset="0"/>
              </a:rPr>
            </a:br>
            <a:br>
              <a:rPr lang="en-US" altLang="en-US" b="0" i="1"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It’s doable but we are going to skip it for now, since the derivation algorithm is not very efficient:                      </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	- </a:t>
            </a:r>
            <a:r>
              <a:rPr lang="en-US" altLang="en-US" b="0" i="1" kern="0" dirty="0">
                <a:latin typeface="Times New Roman" panose="02020603050405020304" pitchFamily="18" charset="0"/>
                <a:ea typeface="ＭＳ Ｐゴシック" charset="-128"/>
                <a:cs typeface="Times New Roman" panose="02020603050405020304" pitchFamily="18" charset="0"/>
              </a:rPr>
              <a:t>N</a:t>
            </a:r>
            <a:r>
              <a:rPr lang="en-US" altLang="en-US" b="0" kern="0" dirty="0">
                <a:latin typeface="Times New Roman" panose="02020603050405020304" pitchFamily="18" charset="0"/>
                <a:ea typeface="ＭＳ Ｐゴシック" charset="-128"/>
                <a:cs typeface="Times New Roman" panose="02020603050405020304" pitchFamily="18" charset="0"/>
              </a:rPr>
              <a:t> is the number of data items in the dataset</a:t>
            </a: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	- </a:t>
            </a:r>
            <a:r>
              <a:rPr lang="en-US" altLang="en-US" b="0" i="1" kern="0" dirty="0">
                <a:latin typeface="Times New Roman" panose="02020603050405020304" pitchFamily="18" charset="0"/>
                <a:ea typeface="ＭＳ Ｐゴシック" charset="-128"/>
                <a:cs typeface="Times New Roman" panose="02020603050405020304" pitchFamily="18" charset="0"/>
              </a:rPr>
              <a:t>d</a:t>
            </a:r>
            <a:r>
              <a:rPr lang="en-US" altLang="en-US" b="0" kern="0" dirty="0">
                <a:latin typeface="Times New Roman" panose="02020603050405020304" pitchFamily="18" charset="0"/>
                <a:ea typeface="ＭＳ Ｐゴシック" charset="-128"/>
                <a:cs typeface="Times New Roman" panose="02020603050405020304" pitchFamily="18" charset="0"/>
              </a:rPr>
              <a:t> is the number of features</a:t>
            </a:r>
          </a:p>
          <a:p>
            <a:r>
              <a:rPr lang="en-US" altLang="en-US" b="0" kern="0" dirty="0">
                <a:latin typeface="Times New Roman" panose="02020603050405020304" pitchFamily="18" charset="0"/>
                <a:ea typeface="ＭＳ Ｐゴシック" charset="-128"/>
                <a:cs typeface="Times New Roman" panose="02020603050405020304" pitchFamily="18" charset="0"/>
              </a:rPr>
              <a:t>Luckly, there is an </a:t>
            </a:r>
            <a:r>
              <a:rPr lang="en-US" altLang="en-US" b="0" i="1" kern="0" dirty="0">
                <a:latin typeface="Times New Roman" panose="02020603050405020304" pitchFamily="18" charset="0"/>
                <a:ea typeface="ＭＳ Ｐゴシック" charset="-128"/>
                <a:cs typeface="Times New Roman" panose="02020603050405020304" pitchFamily="18" charset="0"/>
              </a:rPr>
              <a:t>approximation </a:t>
            </a:r>
            <a:r>
              <a:rPr lang="en-US" altLang="en-US" b="0" kern="0" dirty="0">
                <a:latin typeface="Times New Roman" panose="02020603050405020304" pitchFamily="18" charset="0"/>
                <a:ea typeface="ＭＳ Ｐゴシック" charset="-128"/>
                <a:cs typeface="Times New Roman" panose="02020603050405020304" pitchFamily="18" charset="0"/>
              </a:rPr>
              <a:t>algorithm to calculate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which runs in linear time. It is called </a:t>
            </a:r>
            <a:r>
              <a:rPr lang="en-US" altLang="en-US" u="sng" kern="0" dirty="0">
                <a:latin typeface="Times New Roman" panose="02020603050405020304" pitchFamily="18" charset="0"/>
                <a:ea typeface="ＭＳ Ｐゴシック" charset="-128"/>
                <a:cs typeface="Times New Roman" panose="02020603050405020304" pitchFamily="18" charset="0"/>
              </a:rPr>
              <a:t>gradient descent</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marL="0" indent="0">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a:p>
            <a:pPr marL="0" indent="0">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97BF3B-F42A-B253-A34B-4F00FC05EAE4}"/>
                  </a:ext>
                </a:extLst>
              </p:cNvPr>
              <p:cNvSpPr txBox="1"/>
              <p:nvPr/>
            </p:nvSpPr>
            <p:spPr>
              <a:xfrm>
                <a:off x="4724400" y="717203"/>
                <a:ext cx="762000" cy="501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𝑎</m:t>
                          </m:r>
                        </m:den>
                      </m:f>
                    </m:oMath>
                  </m:oMathPara>
                </a14:m>
                <a:endParaRPr lang="en-US" sz="1400" dirty="0"/>
              </a:p>
            </p:txBody>
          </p:sp>
        </mc:Choice>
        <mc:Fallback xmlns="">
          <p:sp>
            <p:nvSpPr>
              <p:cNvPr id="3" name="TextBox 2">
                <a:extLst>
                  <a:ext uri="{FF2B5EF4-FFF2-40B4-BE49-F238E27FC236}">
                    <a16:creationId xmlns:a16="http://schemas.microsoft.com/office/drawing/2014/main" id="{7097BF3B-F42A-B253-A34B-4F00FC05EAE4}"/>
                  </a:ext>
                </a:extLst>
              </p:cNvPr>
              <p:cNvSpPr txBox="1">
                <a:spLocks noRot="1" noChangeAspect="1" noMove="1" noResize="1" noEditPoints="1" noAdjustHandles="1" noChangeArrowheads="1" noChangeShapeType="1" noTextEdit="1"/>
              </p:cNvSpPr>
              <p:nvPr/>
            </p:nvSpPr>
            <p:spPr>
              <a:xfrm>
                <a:off x="4724400" y="717203"/>
                <a:ext cx="762000" cy="501997"/>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A2BB8-0D6D-532F-5623-DE775D4DFC2C}"/>
                  </a:ext>
                </a:extLst>
              </p:cNvPr>
              <p:cNvSpPr txBox="1"/>
              <p:nvPr/>
            </p:nvSpPr>
            <p:spPr>
              <a:xfrm>
                <a:off x="5181600" y="703441"/>
                <a:ext cx="629752" cy="6681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𝑏</m:t>
                          </m:r>
                        </m:den>
                      </m:f>
                    </m:oMath>
                  </m:oMathPara>
                </a14:m>
                <a:endParaRPr lang="en-US" sz="1400" dirty="0"/>
              </a:p>
            </p:txBody>
          </p:sp>
        </mc:Choice>
        <mc:Fallback xmlns="">
          <p:sp>
            <p:nvSpPr>
              <p:cNvPr id="4" name="TextBox 3">
                <a:extLst>
                  <a:ext uri="{FF2B5EF4-FFF2-40B4-BE49-F238E27FC236}">
                    <a16:creationId xmlns:a16="http://schemas.microsoft.com/office/drawing/2014/main" id="{A0DA2BB8-0D6D-532F-5623-DE775D4DFC2C}"/>
                  </a:ext>
                </a:extLst>
              </p:cNvPr>
              <p:cNvSpPr txBox="1">
                <a:spLocks noRot="1" noChangeAspect="1" noMove="1" noResize="1" noEditPoints="1" noAdjustHandles="1" noChangeArrowheads="1" noChangeShapeType="1" noTextEdit="1"/>
              </p:cNvSpPr>
              <p:nvPr/>
            </p:nvSpPr>
            <p:spPr>
              <a:xfrm>
                <a:off x="5181600" y="703441"/>
                <a:ext cx="629752" cy="6681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EEF6868-04F3-137F-9FB5-151D7774FBB0}"/>
                  </a:ext>
                </a:extLst>
              </p:cNvPr>
              <p:cNvSpPr txBox="1"/>
              <p:nvPr/>
            </p:nvSpPr>
            <p:spPr>
              <a:xfrm>
                <a:off x="1295400" y="2133600"/>
                <a:ext cx="22098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3</m:t>
                          </m:r>
                        </m:sup>
                      </m:sSup>
                      <m:r>
                        <a:rPr lang="en-US" sz="1600" b="0" i="1" smtClean="0">
                          <a:latin typeface="Cambria Math" panose="02040503050406030204" pitchFamily="18" charset="0"/>
                        </a:rPr>
                        <m:t>+</m:t>
                      </m:r>
                      <m:r>
                        <a:rPr lang="en-US" sz="1600" b="0" i="1" smtClean="0">
                          <a:latin typeface="Cambria Math" panose="02040503050406030204" pitchFamily="18" charset="0"/>
                        </a:rPr>
                        <m:t>𝑁</m:t>
                      </m:r>
                      <m:sSup>
                        <m:sSupPr>
                          <m:ctrlPr>
                            <a:rPr lang="en-US" sz="1600" b="0" i="1">
                              <a:latin typeface="Cambria Math" panose="02040503050406030204" pitchFamily="18" charset="0"/>
                            </a:rPr>
                          </m:ctrlPr>
                        </m:sSupPr>
                        <m:e>
                          <m:r>
                            <a:rPr lang="en-US" sz="1600" b="0" i="1">
                              <a:latin typeface="Cambria Math" panose="02040503050406030204" pitchFamily="18" charset="0"/>
                            </a:rPr>
                            <m:t>𝑑</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m:oMathPara>
                </a14:m>
                <a:endParaRPr lang="en-US" sz="1600" dirty="0"/>
              </a:p>
            </p:txBody>
          </p:sp>
        </mc:Choice>
        <mc:Fallback>
          <p:sp>
            <p:nvSpPr>
              <p:cNvPr id="2" name="TextBox 1">
                <a:extLst>
                  <a:ext uri="{FF2B5EF4-FFF2-40B4-BE49-F238E27FC236}">
                    <a16:creationId xmlns:a16="http://schemas.microsoft.com/office/drawing/2014/main" id="{EEEF6868-04F3-137F-9FB5-151D7774FBB0}"/>
                  </a:ext>
                </a:extLst>
              </p:cNvPr>
              <p:cNvSpPr txBox="1">
                <a:spLocks noRot="1" noChangeAspect="1" noMove="1" noResize="1" noEditPoints="1" noAdjustHandles="1" noChangeArrowheads="1" noChangeShapeType="1" noTextEdit="1"/>
              </p:cNvSpPr>
              <p:nvPr/>
            </p:nvSpPr>
            <p:spPr>
              <a:xfrm>
                <a:off x="1295400" y="2133600"/>
                <a:ext cx="2209800" cy="338554"/>
              </a:xfrm>
              <a:prstGeom prst="rect">
                <a:avLst/>
              </a:prstGeom>
              <a:blipFill>
                <a:blip r:embed="rId5"/>
                <a:stretch>
                  <a:fillRect b="-18519"/>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0E67C454-90D5-0159-035B-C0AD5E205C26}"/>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8088311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AF98-9799-B0C4-1DBC-6DFEE0FF69D9}"/>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163497E-0748-1DBF-5007-4D02825551AA}"/>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CCFE4085-7F47-2CC2-CC50-94C4F6A27FCD}"/>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F6C805A7-79BC-0498-102F-B9AF771839B5}"/>
              </a:ext>
            </a:extLst>
          </p:cNvPr>
          <p:cNvSpPr/>
          <p:nvPr/>
        </p:nvSpPr>
        <p:spPr bwMode="auto">
          <a:xfrm>
            <a:off x="990600" y="19843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28589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9A28F44-2DF8-FC5C-F0B8-C2A3A083AC74}"/>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EA6659C-A99D-F941-C4EC-ABFD13506985}"/>
              </a:ext>
            </a:extLst>
          </p:cNvPr>
          <p:cNvSpPr>
            <a:spLocks noGrp="1" noChangeArrowheads="1"/>
          </p:cNvSpPr>
          <p:nvPr>
            <p:ph type="title"/>
          </p:nvPr>
        </p:nvSpPr>
        <p:spPr/>
        <p:txBody>
          <a:bodyPr/>
          <a:lstStyle/>
          <a:p>
            <a:pPr>
              <a:defRPr/>
            </a:pPr>
            <a:r>
              <a:rPr lang="en-US" dirty="0">
                <a:cs typeface="+mj-cs"/>
              </a:rPr>
              <a:t>Gradient Descent (General Idea)</a:t>
            </a:r>
          </a:p>
        </p:txBody>
      </p:sp>
      <p:sp>
        <p:nvSpPr>
          <p:cNvPr id="5" name="Rectangle 89">
            <a:extLst>
              <a:ext uri="{FF2B5EF4-FFF2-40B4-BE49-F238E27FC236}">
                <a16:creationId xmlns:a16="http://schemas.microsoft.com/office/drawing/2014/main" id="{158CCB92-FF29-3DD6-FB7C-BD98DF8575E1}"/>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b="0" kern="0" dirty="0">
                <a:latin typeface="Times New Roman" panose="02020603050405020304" pitchFamily="18" charset="0"/>
                <a:ea typeface="ＭＳ Ｐゴシック" charset="-128"/>
                <a:cs typeface="Times New Roman" panose="02020603050405020304" pitchFamily="18" charset="0"/>
              </a:rPr>
              <a:t>Let’s ignore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for now, we would like to find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that minimizes: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endParaRPr lang="en-US" altLang="en-US" b="0" kern="0" dirty="0">
              <a:latin typeface="Times New Roman" panose="02020603050405020304" pitchFamily="18" charset="0"/>
              <a:ea typeface="ＭＳ Ｐゴシック" charset="-128"/>
              <a:cs typeface="Times New Roman" panose="02020603050405020304" pitchFamily="18" charset="0"/>
            </a:endParaRPr>
          </a:p>
          <a:p>
            <a:r>
              <a:rPr lang="en-US" altLang="en-US" b="0" kern="0" dirty="0">
                <a:latin typeface="Times New Roman" panose="02020603050405020304" pitchFamily="18" charset="0"/>
                <a:ea typeface="ＭＳ Ｐゴシック" charset="-128"/>
                <a:cs typeface="Times New Roman" panose="02020603050405020304" pitchFamily="18" charset="0"/>
              </a:rPr>
              <a:t>GD follows these steps:</a:t>
            </a:r>
          </a:p>
          <a:p>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DFD0F4-C3E3-B029-EA79-3B994BD0A021}"/>
                  </a:ext>
                </a:extLst>
              </p:cNvPr>
              <p:cNvSpPr txBox="1"/>
              <p:nvPr/>
            </p:nvSpPr>
            <p:spPr>
              <a:xfrm>
                <a:off x="2286000" y="1091922"/>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19DFD0F4-C3E3-B029-EA79-3B994BD0A021}"/>
                  </a:ext>
                </a:extLst>
              </p:cNvPr>
              <p:cNvSpPr txBox="1">
                <a:spLocks noRot="1" noChangeAspect="1" noMove="1" noResize="1" noEditPoints="1" noAdjustHandles="1" noChangeArrowheads="1" noChangeShapeType="1" noTextEdit="1"/>
              </p:cNvSpPr>
              <p:nvPr/>
            </p:nvSpPr>
            <p:spPr>
              <a:xfrm>
                <a:off x="2286000" y="1091922"/>
                <a:ext cx="3771900" cy="764505"/>
              </a:xfrm>
              <a:prstGeom prst="rect">
                <a:avLst/>
              </a:prstGeom>
              <a:blipFill>
                <a:blip r:embed="rId3"/>
                <a:stretch>
                  <a:fillRect t="-98387" b="-153226"/>
                </a:stretch>
              </a:blipFill>
            </p:spPr>
            <p:txBody>
              <a:bodyPr/>
              <a:lstStyle/>
              <a:p>
                <a:r>
                  <a:rPr lang="en-US">
                    <a:noFill/>
                  </a:rPr>
                  <a:t> </a:t>
                </a:r>
              </a:p>
            </p:txBody>
          </p:sp>
        </mc:Fallback>
      </mc:AlternateContent>
      <p:sp>
        <p:nvSpPr>
          <p:cNvPr id="8" name="Rectangle 2">
            <a:extLst>
              <a:ext uri="{FF2B5EF4-FFF2-40B4-BE49-F238E27FC236}">
                <a16:creationId xmlns:a16="http://schemas.microsoft.com/office/drawing/2014/main" id="{D496C6AC-8345-935D-DB80-7F3ADB3EF344}"/>
              </a:ext>
            </a:extLst>
          </p:cNvPr>
          <p:cNvSpPr>
            <a:spLocks noChangeArrowheads="1"/>
          </p:cNvSpPr>
          <p:nvPr/>
        </p:nvSpPr>
        <p:spPr bwMode="auto">
          <a:xfrm>
            <a:off x="1086396" y="2514600"/>
            <a:ext cx="4095204" cy="1295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Initialize </a:t>
            </a:r>
            <a:r>
              <a:rPr lang="en-US" sz="1200" b="0" i="1" dirty="0">
                <a:latin typeface="Consolas" panose="020B0609020204030204" pitchFamily="49" charset="0"/>
                <a:cs typeface="Consolas" panose="020B0609020204030204" pitchFamily="49" charset="0"/>
              </a:rPr>
              <a:t>a</a:t>
            </a:r>
            <a:r>
              <a:rPr lang="en-US" sz="1200" b="0" dirty="0">
                <a:latin typeface="Consolas" panose="020B0609020204030204" pitchFamily="49" charset="0"/>
                <a:cs typeface="Consolas" panose="020B0609020204030204" pitchFamily="49" charset="0"/>
              </a:rPr>
              <a:t> with a random value</a:t>
            </a:r>
          </a:p>
          <a:p>
            <a:pPr algn="l">
              <a:spcBef>
                <a:spcPts val="300"/>
              </a:spcBef>
            </a:pPr>
            <a:r>
              <a:rPr lang="en-US" sz="1200" b="0" dirty="0">
                <a:latin typeface="Consolas" panose="020B0609020204030204" pitchFamily="49" charset="0"/>
                <a:cs typeface="Consolas" panose="020B0609020204030204" pitchFamily="49" charset="0"/>
              </a:rPr>
              <a:t>for </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=1…</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effectLst/>
                <a:latin typeface="Consolas" panose="020B0609020204030204" pitchFamily="49" charset="0"/>
                <a:cs typeface="Consolas" panose="020B0609020204030204" pitchFamily="49" charset="0"/>
              </a:rPr>
              <a:t>   change </a:t>
            </a:r>
            <a:r>
              <a:rPr lang="en-US" sz="1200" b="0" i="1" dirty="0">
                <a:effectLst/>
                <a:latin typeface="Consolas" panose="020B0609020204030204" pitchFamily="49" charset="0"/>
                <a:cs typeface="Consolas" panose="020B0609020204030204" pitchFamily="49" charset="0"/>
              </a:rPr>
              <a:t>a</a:t>
            </a:r>
            <a:r>
              <a:rPr lang="en-US" sz="1200" b="0" dirty="0">
                <a:effectLst/>
                <a:latin typeface="Consolas" panose="020B0609020204030204" pitchFamily="49" charset="0"/>
                <a:cs typeface="Consolas" panose="020B0609020204030204" pitchFamily="49" charset="0"/>
              </a:rPr>
              <a:t> according to the </a:t>
            </a:r>
            <a:r>
              <a:rPr lang="en-US" sz="1200" dirty="0">
                <a:effectLst/>
                <a:latin typeface="Consolas" panose="020B0609020204030204" pitchFamily="49" charset="0"/>
                <a:cs typeface="Consolas" panose="020B0609020204030204" pitchFamily="49" charset="0"/>
              </a:rPr>
              <a:t>update rule</a:t>
            </a:r>
            <a:r>
              <a:rPr lang="en-US" sz="1200" b="0" dirty="0">
                <a:effectLst/>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p:sp>
        <p:nvSpPr>
          <p:cNvPr id="2" name="Footer Placeholder 1">
            <a:extLst>
              <a:ext uri="{FF2B5EF4-FFF2-40B4-BE49-F238E27FC236}">
                <a16:creationId xmlns:a16="http://schemas.microsoft.com/office/drawing/2014/main" id="{5A2B113F-0839-D54C-A363-0DF4875DE022}"/>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4021182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FABD34F-EDC4-3235-546F-C33FFE91E748}"/>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50B32E6C-569B-363B-D5B1-8CB38B96B471}"/>
              </a:ext>
            </a:extLst>
          </p:cNvPr>
          <p:cNvSpPr>
            <a:spLocks noGrp="1" noChangeArrowheads="1"/>
          </p:cNvSpPr>
          <p:nvPr>
            <p:ph type="title"/>
          </p:nvPr>
        </p:nvSpPr>
        <p:spPr/>
        <p:txBody>
          <a:bodyPr/>
          <a:lstStyle/>
          <a:p>
            <a:pPr>
              <a:defRPr/>
            </a:pPr>
            <a:r>
              <a:rPr lang="en-US" dirty="0">
                <a:cs typeface="+mj-cs"/>
              </a:rPr>
              <a:t>Gradient Descent – the update rule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4FF78CB-2DF5-A5FA-BE32-EA793548B3BE}"/>
                  </a:ext>
                </a:extLst>
              </p:cNvPr>
              <p:cNvSpPr txBox="1"/>
              <p:nvPr/>
            </p:nvSpPr>
            <p:spPr>
              <a:xfrm>
                <a:off x="5238265" y="2224574"/>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F4FF78CB-2DF5-A5FA-BE32-EA793548B3BE}"/>
                  </a:ext>
                </a:extLst>
              </p:cNvPr>
              <p:cNvSpPr txBox="1">
                <a:spLocks noRot="1" noChangeAspect="1" noMove="1" noResize="1" noEditPoints="1" noAdjustHandles="1" noChangeArrowheads="1" noChangeShapeType="1" noTextEdit="1"/>
              </p:cNvSpPr>
              <p:nvPr/>
            </p:nvSpPr>
            <p:spPr>
              <a:xfrm>
                <a:off x="5238265" y="2224574"/>
                <a:ext cx="3771900" cy="764505"/>
              </a:xfrm>
              <a:prstGeom prst="rect">
                <a:avLst/>
              </a:prstGeom>
              <a:blipFill>
                <a:blip r:embed="rId3"/>
                <a:stretch>
                  <a:fillRect t="-101639" b="-157377"/>
                </a:stretch>
              </a:blipFill>
            </p:spPr>
            <p:txBody>
              <a:bodyPr/>
              <a:lstStyle/>
              <a:p>
                <a:r>
                  <a:rPr lang="en-US">
                    <a:noFill/>
                  </a:rPr>
                  <a:t> </a:t>
                </a:r>
              </a:p>
            </p:txBody>
          </p:sp>
        </mc:Fallback>
      </mc:AlternateContent>
      <p:sp>
        <p:nvSpPr>
          <p:cNvPr id="8" name="Rectangle 2">
            <a:extLst>
              <a:ext uri="{FF2B5EF4-FFF2-40B4-BE49-F238E27FC236}">
                <a16:creationId xmlns:a16="http://schemas.microsoft.com/office/drawing/2014/main" id="{D43D8AEA-F61B-C251-3239-1736980E4301}"/>
              </a:ext>
            </a:extLst>
          </p:cNvPr>
          <p:cNvSpPr>
            <a:spLocks noChangeArrowheads="1"/>
          </p:cNvSpPr>
          <p:nvPr/>
        </p:nvSpPr>
        <p:spPr bwMode="auto">
          <a:xfrm>
            <a:off x="4886960" y="914400"/>
            <a:ext cx="4095204" cy="1295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Initialize </a:t>
            </a:r>
            <a:r>
              <a:rPr lang="en-US" sz="1200" b="0" i="1" dirty="0">
                <a:latin typeface="Consolas" panose="020B0609020204030204" pitchFamily="49" charset="0"/>
                <a:cs typeface="Consolas" panose="020B0609020204030204" pitchFamily="49" charset="0"/>
              </a:rPr>
              <a:t>a</a:t>
            </a:r>
            <a:r>
              <a:rPr lang="en-US" sz="1200" b="0" dirty="0">
                <a:latin typeface="Consolas" panose="020B0609020204030204" pitchFamily="49" charset="0"/>
                <a:cs typeface="Consolas" panose="020B0609020204030204" pitchFamily="49" charset="0"/>
              </a:rPr>
              <a:t> with a random value</a:t>
            </a:r>
          </a:p>
          <a:p>
            <a:pPr algn="l">
              <a:spcBef>
                <a:spcPts val="300"/>
              </a:spcBef>
            </a:pPr>
            <a:r>
              <a:rPr lang="en-US" sz="1200" b="0" dirty="0">
                <a:latin typeface="Consolas" panose="020B0609020204030204" pitchFamily="49" charset="0"/>
                <a:cs typeface="Consolas" panose="020B0609020204030204" pitchFamily="49" charset="0"/>
              </a:rPr>
              <a:t>for </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=1…</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effectLst/>
                <a:latin typeface="Consolas" panose="020B0609020204030204" pitchFamily="49" charset="0"/>
                <a:cs typeface="Consolas" panose="020B0609020204030204" pitchFamily="49" charset="0"/>
              </a:rPr>
              <a:t>   change </a:t>
            </a:r>
            <a:r>
              <a:rPr lang="en-US" sz="1200" b="0" i="1" dirty="0">
                <a:effectLst/>
                <a:latin typeface="Consolas" panose="020B0609020204030204" pitchFamily="49" charset="0"/>
                <a:cs typeface="Consolas" panose="020B0609020204030204" pitchFamily="49" charset="0"/>
              </a:rPr>
              <a:t>a</a:t>
            </a:r>
            <a:r>
              <a:rPr lang="en-US" sz="1200" b="0" dirty="0">
                <a:effectLst/>
                <a:latin typeface="Consolas" panose="020B0609020204030204" pitchFamily="49" charset="0"/>
                <a:cs typeface="Consolas" panose="020B0609020204030204" pitchFamily="49" charset="0"/>
              </a:rPr>
              <a:t> according to the </a:t>
            </a:r>
            <a:r>
              <a:rPr lang="en-US" sz="1200" dirty="0">
                <a:effectLst/>
                <a:latin typeface="Consolas" panose="020B0609020204030204" pitchFamily="49" charset="0"/>
                <a:cs typeface="Consolas" panose="020B0609020204030204" pitchFamily="49" charset="0"/>
              </a:rPr>
              <a:t>update rule</a:t>
            </a:r>
            <a:r>
              <a:rPr lang="en-US" sz="1200" b="0" dirty="0">
                <a:effectLst/>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p:pic>
        <p:nvPicPr>
          <p:cNvPr id="3" name="Google Shape;356;p49">
            <a:extLst>
              <a:ext uri="{FF2B5EF4-FFF2-40B4-BE49-F238E27FC236}">
                <a16:creationId xmlns:a16="http://schemas.microsoft.com/office/drawing/2014/main" id="{101266EE-DEDB-0D7F-F5F2-1C74B8E3C0A8}"/>
              </a:ext>
            </a:extLst>
          </p:cNvPr>
          <p:cNvPicPr preferRelativeResize="0"/>
          <p:nvPr/>
        </p:nvPicPr>
        <p:blipFill rotWithShape="1">
          <a:blip r:embed="rId4">
            <a:alphaModFix/>
          </a:blip>
          <a:srcRect l="9028" t="7640" r="8334" b="4629"/>
          <a:stretch/>
        </p:blipFill>
        <p:spPr>
          <a:xfrm>
            <a:off x="1371600" y="2564865"/>
            <a:ext cx="3373509" cy="2686050"/>
          </a:xfrm>
          <a:prstGeom prst="rect">
            <a:avLst/>
          </a:prstGeom>
          <a:noFill/>
          <a:ln>
            <a:noFill/>
          </a:ln>
        </p:spPr>
      </p:pic>
      <p:sp>
        <p:nvSpPr>
          <p:cNvPr id="7" name="Google Shape;359;p49">
            <a:extLst>
              <a:ext uri="{FF2B5EF4-FFF2-40B4-BE49-F238E27FC236}">
                <a16:creationId xmlns:a16="http://schemas.microsoft.com/office/drawing/2014/main" id="{DE952732-CEB6-748A-6549-ED07162C6A01}"/>
              </a:ext>
            </a:extLst>
          </p:cNvPr>
          <p:cNvSpPr/>
          <p:nvPr/>
        </p:nvSpPr>
        <p:spPr>
          <a:xfrm>
            <a:off x="4082411" y="3965717"/>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760EBAD-598F-E673-C888-9FFA96080BF0}"/>
                  </a:ext>
                </a:extLst>
              </p:cNvPr>
              <p:cNvSpPr txBox="1"/>
              <p:nvPr/>
            </p:nvSpPr>
            <p:spPr>
              <a:xfrm>
                <a:off x="533400" y="2469615"/>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B760EBAD-598F-E673-C888-9FFA96080BF0}"/>
                  </a:ext>
                </a:extLst>
              </p:cNvPr>
              <p:cNvSpPr txBox="1">
                <a:spLocks noRot="1" noChangeAspect="1" noMove="1" noResize="1" noEditPoints="1" noAdjustHandles="1" noChangeArrowheads="1" noChangeShapeType="1" noTextEdit="1"/>
              </p:cNvSpPr>
              <p:nvPr/>
            </p:nvSpPr>
            <p:spPr>
              <a:xfrm>
                <a:off x="533400" y="2469615"/>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123034-6E72-E02F-31F6-0EA26BE172E1}"/>
                  </a:ext>
                </a:extLst>
              </p:cNvPr>
              <p:cNvSpPr txBox="1"/>
              <p:nvPr/>
            </p:nvSpPr>
            <p:spPr>
              <a:xfrm>
                <a:off x="2597022" y="5257800"/>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8A123034-6E72-E02F-31F6-0EA26BE172E1}"/>
                  </a:ext>
                </a:extLst>
              </p:cNvPr>
              <p:cNvSpPr txBox="1">
                <a:spLocks noRot="1" noChangeAspect="1" noMove="1" noResize="1" noEditPoints="1" noAdjustHandles="1" noChangeArrowheads="1" noChangeShapeType="1" noTextEdit="1"/>
              </p:cNvSpPr>
              <p:nvPr/>
            </p:nvSpPr>
            <p:spPr>
              <a:xfrm>
                <a:off x="2597022" y="5257800"/>
                <a:ext cx="984378" cy="338554"/>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077D29A9-0A90-DB30-A1BC-44DB8FC438BA}"/>
              </a:ext>
            </a:extLst>
          </p:cNvPr>
          <p:cNvSpPr txBox="1"/>
          <p:nvPr/>
        </p:nvSpPr>
        <p:spPr>
          <a:xfrm>
            <a:off x="4269089" y="3867834"/>
            <a:ext cx="1228221" cy="338555"/>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Random value</a:t>
            </a:r>
          </a:p>
        </p:txBody>
      </p:sp>
      <p:sp>
        <p:nvSpPr>
          <p:cNvPr id="2" name="Footer Placeholder 1">
            <a:extLst>
              <a:ext uri="{FF2B5EF4-FFF2-40B4-BE49-F238E27FC236}">
                <a16:creationId xmlns:a16="http://schemas.microsoft.com/office/drawing/2014/main" id="{67806FAB-9ABD-CBFA-383E-7105CCE800EF}"/>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704188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7A7C7906-04E1-E424-A6AA-16CA8D67F0A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F6A52B9-A015-32A3-D703-044B9B841F04}"/>
              </a:ext>
            </a:extLst>
          </p:cNvPr>
          <p:cNvSpPr>
            <a:spLocks noGrp="1" noChangeArrowheads="1"/>
          </p:cNvSpPr>
          <p:nvPr>
            <p:ph type="title"/>
          </p:nvPr>
        </p:nvSpPr>
        <p:spPr/>
        <p:txBody>
          <a:bodyPr/>
          <a:lstStyle/>
          <a:p>
            <a:pPr>
              <a:defRPr/>
            </a:pPr>
            <a:r>
              <a:rPr lang="en-US" dirty="0">
                <a:cs typeface="+mj-cs"/>
              </a:rPr>
              <a:t>Gradient Descent – the update rule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3C4E877-DABD-D8FA-9613-A6615C1C5CAB}"/>
                  </a:ext>
                </a:extLst>
              </p:cNvPr>
              <p:cNvSpPr txBox="1"/>
              <p:nvPr/>
            </p:nvSpPr>
            <p:spPr>
              <a:xfrm>
                <a:off x="5238265" y="2224574"/>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D3C4E877-DABD-D8FA-9613-A6615C1C5CAB}"/>
                  </a:ext>
                </a:extLst>
              </p:cNvPr>
              <p:cNvSpPr txBox="1">
                <a:spLocks noRot="1" noChangeAspect="1" noMove="1" noResize="1" noEditPoints="1" noAdjustHandles="1" noChangeArrowheads="1" noChangeShapeType="1" noTextEdit="1"/>
              </p:cNvSpPr>
              <p:nvPr/>
            </p:nvSpPr>
            <p:spPr>
              <a:xfrm>
                <a:off x="5238265" y="2224574"/>
                <a:ext cx="3771900" cy="764505"/>
              </a:xfrm>
              <a:prstGeom prst="rect">
                <a:avLst/>
              </a:prstGeom>
              <a:blipFill>
                <a:blip r:embed="rId3"/>
                <a:stretch>
                  <a:fillRect t="-101639" b="-157377"/>
                </a:stretch>
              </a:blipFill>
            </p:spPr>
            <p:txBody>
              <a:bodyPr/>
              <a:lstStyle/>
              <a:p>
                <a:r>
                  <a:rPr lang="en-US">
                    <a:noFill/>
                  </a:rPr>
                  <a:t> </a:t>
                </a:r>
              </a:p>
            </p:txBody>
          </p:sp>
        </mc:Fallback>
      </mc:AlternateContent>
      <p:sp>
        <p:nvSpPr>
          <p:cNvPr id="8" name="Rectangle 2">
            <a:extLst>
              <a:ext uri="{FF2B5EF4-FFF2-40B4-BE49-F238E27FC236}">
                <a16:creationId xmlns:a16="http://schemas.microsoft.com/office/drawing/2014/main" id="{F41831CB-27EC-DF1F-8199-50FA3F9923D8}"/>
              </a:ext>
            </a:extLst>
          </p:cNvPr>
          <p:cNvSpPr>
            <a:spLocks noChangeArrowheads="1"/>
          </p:cNvSpPr>
          <p:nvPr/>
        </p:nvSpPr>
        <p:spPr bwMode="auto">
          <a:xfrm>
            <a:off x="4886960" y="914400"/>
            <a:ext cx="4095204" cy="1295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Initialize </a:t>
            </a:r>
            <a:r>
              <a:rPr lang="en-US" sz="1200" b="0" i="1" dirty="0">
                <a:latin typeface="Consolas" panose="020B0609020204030204" pitchFamily="49" charset="0"/>
                <a:cs typeface="Consolas" panose="020B0609020204030204" pitchFamily="49" charset="0"/>
              </a:rPr>
              <a:t>a</a:t>
            </a:r>
            <a:r>
              <a:rPr lang="en-US" sz="1200" b="0" dirty="0">
                <a:latin typeface="Consolas" panose="020B0609020204030204" pitchFamily="49" charset="0"/>
                <a:cs typeface="Consolas" panose="020B0609020204030204" pitchFamily="49" charset="0"/>
              </a:rPr>
              <a:t> with a random value</a:t>
            </a:r>
          </a:p>
          <a:p>
            <a:pPr algn="l">
              <a:spcBef>
                <a:spcPts val="300"/>
              </a:spcBef>
            </a:pPr>
            <a:r>
              <a:rPr lang="en-US" sz="1200" b="0" dirty="0">
                <a:latin typeface="Consolas" panose="020B0609020204030204" pitchFamily="49" charset="0"/>
                <a:cs typeface="Consolas" panose="020B0609020204030204" pitchFamily="49" charset="0"/>
              </a:rPr>
              <a:t>for </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=1…</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effectLst/>
                <a:latin typeface="Consolas" panose="020B0609020204030204" pitchFamily="49" charset="0"/>
                <a:cs typeface="Consolas" panose="020B0609020204030204" pitchFamily="49" charset="0"/>
              </a:rPr>
              <a:t>   change </a:t>
            </a:r>
            <a:r>
              <a:rPr lang="en-US" sz="1200" b="0" i="1" dirty="0">
                <a:effectLst/>
                <a:latin typeface="Consolas" panose="020B0609020204030204" pitchFamily="49" charset="0"/>
                <a:cs typeface="Consolas" panose="020B0609020204030204" pitchFamily="49" charset="0"/>
              </a:rPr>
              <a:t>a</a:t>
            </a:r>
            <a:r>
              <a:rPr lang="en-US" sz="1200" b="0" dirty="0">
                <a:effectLst/>
                <a:latin typeface="Consolas" panose="020B0609020204030204" pitchFamily="49" charset="0"/>
                <a:cs typeface="Consolas" panose="020B0609020204030204" pitchFamily="49" charset="0"/>
              </a:rPr>
              <a:t> according to the </a:t>
            </a:r>
            <a:r>
              <a:rPr lang="en-US" sz="1200" dirty="0">
                <a:effectLst/>
                <a:latin typeface="Consolas" panose="020B0609020204030204" pitchFamily="49" charset="0"/>
                <a:cs typeface="Consolas" panose="020B0609020204030204" pitchFamily="49" charset="0"/>
              </a:rPr>
              <a:t>update rule</a:t>
            </a:r>
            <a:r>
              <a:rPr lang="en-US" sz="1200" b="0" dirty="0">
                <a:effectLst/>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p:pic>
        <p:nvPicPr>
          <p:cNvPr id="3" name="Google Shape;356;p49">
            <a:extLst>
              <a:ext uri="{FF2B5EF4-FFF2-40B4-BE49-F238E27FC236}">
                <a16:creationId xmlns:a16="http://schemas.microsoft.com/office/drawing/2014/main" id="{64BCAB7F-F862-A49D-6115-FBE82EB622C7}"/>
              </a:ext>
            </a:extLst>
          </p:cNvPr>
          <p:cNvPicPr preferRelativeResize="0"/>
          <p:nvPr/>
        </p:nvPicPr>
        <p:blipFill rotWithShape="1">
          <a:blip r:embed="rId4">
            <a:alphaModFix/>
          </a:blip>
          <a:srcRect l="9028" t="7640" r="8334" b="4629"/>
          <a:stretch/>
        </p:blipFill>
        <p:spPr>
          <a:xfrm>
            <a:off x="1371600" y="2564865"/>
            <a:ext cx="3373509" cy="2686050"/>
          </a:xfrm>
          <a:prstGeom prst="rect">
            <a:avLst/>
          </a:prstGeom>
          <a:noFill/>
          <a:ln>
            <a:noFill/>
          </a:ln>
        </p:spPr>
      </p:pic>
      <p:sp>
        <p:nvSpPr>
          <p:cNvPr id="7" name="Google Shape;359;p49">
            <a:extLst>
              <a:ext uri="{FF2B5EF4-FFF2-40B4-BE49-F238E27FC236}">
                <a16:creationId xmlns:a16="http://schemas.microsoft.com/office/drawing/2014/main" id="{901D13D3-3CBB-DAB1-DA80-93ED9682DF0B}"/>
              </a:ext>
            </a:extLst>
          </p:cNvPr>
          <p:cNvSpPr/>
          <p:nvPr/>
        </p:nvSpPr>
        <p:spPr>
          <a:xfrm>
            <a:off x="4082411" y="3965717"/>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92491B4-31E3-F9EA-849D-16AF37ED9AC3}"/>
                  </a:ext>
                </a:extLst>
              </p:cNvPr>
              <p:cNvSpPr txBox="1"/>
              <p:nvPr/>
            </p:nvSpPr>
            <p:spPr>
              <a:xfrm>
                <a:off x="533400" y="2469615"/>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992491B4-31E3-F9EA-849D-16AF37ED9AC3}"/>
                  </a:ext>
                </a:extLst>
              </p:cNvPr>
              <p:cNvSpPr txBox="1">
                <a:spLocks noRot="1" noChangeAspect="1" noMove="1" noResize="1" noEditPoints="1" noAdjustHandles="1" noChangeArrowheads="1" noChangeShapeType="1" noTextEdit="1"/>
              </p:cNvSpPr>
              <p:nvPr/>
            </p:nvSpPr>
            <p:spPr>
              <a:xfrm>
                <a:off x="533400" y="2469615"/>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ACACCF-1A2C-F167-B2DC-D1F0F460018B}"/>
                  </a:ext>
                </a:extLst>
              </p:cNvPr>
              <p:cNvSpPr txBox="1"/>
              <p:nvPr/>
            </p:nvSpPr>
            <p:spPr>
              <a:xfrm>
                <a:off x="2597022" y="5257800"/>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57ACACCF-1A2C-F167-B2DC-D1F0F460018B}"/>
                  </a:ext>
                </a:extLst>
              </p:cNvPr>
              <p:cNvSpPr txBox="1">
                <a:spLocks noRot="1" noChangeAspect="1" noMove="1" noResize="1" noEditPoints="1" noAdjustHandles="1" noChangeArrowheads="1" noChangeShapeType="1" noTextEdit="1"/>
              </p:cNvSpPr>
              <p:nvPr/>
            </p:nvSpPr>
            <p:spPr>
              <a:xfrm>
                <a:off x="2597022" y="5257800"/>
                <a:ext cx="984378" cy="338554"/>
              </a:xfrm>
              <a:prstGeom prst="rect">
                <a:avLst/>
              </a:prstGeom>
              <a:blipFill>
                <a:blip r:embed="rId6"/>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CDB2C97-643C-ACBA-2F07-82D337B312F9}"/>
              </a:ext>
            </a:extLst>
          </p:cNvPr>
          <p:cNvSpPr txBox="1"/>
          <p:nvPr/>
        </p:nvSpPr>
        <p:spPr>
          <a:xfrm>
            <a:off x="4269089" y="3867834"/>
            <a:ext cx="1228221" cy="338555"/>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Random value</a:t>
            </a:r>
          </a:p>
        </p:txBody>
      </p:sp>
      <p:cxnSp>
        <p:nvCxnSpPr>
          <p:cNvPr id="4" name="Google Shape;361;p49">
            <a:extLst>
              <a:ext uri="{FF2B5EF4-FFF2-40B4-BE49-F238E27FC236}">
                <a16:creationId xmlns:a16="http://schemas.microsoft.com/office/drawing/2014/main" id="{D010274F-469D-73DE-4BF7-3BCEC514E24E}"/>
              </a:ext>
            </a:extLst>
          </p:cNvPr>
          <p:cNvCxnSpPr/>
          <p:nvPr/>
        </p:nvCxnSpPr>
        <p:spPr>
          <a:xfrm rot="5400000">
            <a:off x="3875545" y="4046551"/>
            <a:ext cx="287700" cy="162300"/>
          </a:xfrm>
          <a:prstGeom prst="curvedConnector3">
            <a:avLst>
              <a:gd name="adj1" fmla="val -65931"/>
            </a:avLst>
          </a:prstGeom>
          <a:noFill/>
          <a:ln w="9525" cap="flat" cmpd="sng">
            <a:solidFill>
              <a:schemeClr val="accent1"/>
            </a:solidFill>
            <a:prstDash val="solid"/>
            <a:miter lim="800000"/>
            <a:headEnd type="none" w="sm" len="sm"/>
            <a:tailEnd type="triangle" w="med" len="med"/>
          </a:ln>
        </p:spPr>
      </p:cxnSp>
      <p:sp>
        <p:nvSpPr>
          <p:cNvPr id="19" name="TextBox 18">
            <a:extLst>
              <a:ext uri="{FF2B5EF4-FFF2-40B4-BE49-F238E27FC236}">
                <a16:creationId xmlns:a16="http://schemas.microsoft.com/office/drawing/2014/main" id="{A9DA5AD2-BB81-C193-B04D-94468D96E74C}"/>
              </a:ext>
            </a:extLst>
          </p:cNvPr>
          <p:cNvSpPr txBox="1"/>
          <p:nvPr/>
        </p:nvSpPr>
        <p:spPr>
          <a:xfrm>
            <a:off x="3840366" y="3429000"/>
            <a:ext cx="274434"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t>
            </a:r>
          </a:p>
        </p:txBody>
      </p:sp>
      <p:sp>
        <p:nvSpPr>
          <p:cNvPr id="20" name="TextBox 19">
            <a:extLst>
              <a:ext uri="{FF2B5EF4-FFF2-40B4-BE49-F238E27FC236}">
                <a16:creationId xmlns:a16="http://schemas.microsoft.com/office/drawing/2014/main" id="{5971152D-337D-F3F5-8FA5-E6C7A1EF9BC9}"/>
              </a:ext>
            </a:extLst>
          </p:cNvPr>
          <p:cNvSpPr txBox="1"/>
          <p:nvPr/>
        </p:nvSpPr>
        <p:spPr>
          <a:xfrm>
            <a:off x="5334000" y="4191000"/>
            <a:ext cx="3048000" cy="1015663"/>
          </a:xfrm>
          <a:prstGeom prst="rect">
            <a:avLst/>
          </a:prstGeom>
          <a:noFill/>
        </p:spPr>
        <p:txBody>
          <a:bodyPr wrap="square">
            <a:spAutoFit/>
          </a:bodyPr>
          <a:lstStyle/>
          <a:p>
            <a:r>
              <a:rPr lang="en-US" sz="2000" b="0" dirty="0">
                <a:latin typeface="Times New Roman" panose="02020603050405020304" pitchFamily="18" charset="0"/>
                <a:cs typeface="Times New Roman" panose="02020603050405020304" pitchFamily="18" charset="0"/>
              </a:rPr>
              <a:t>What should be the next value of </a:t>
            </a:r>
            <a:r>
              <a:rPr lang="en-US" sz="2000" b="0" i="1" dirty="0">
                <a:latin typeface="Times New Roman" panose="02020603050405020304" pitchFamily="18" charset="0"/>
                <a:cs typeface="Times New Roman" panose="02020603050405020304" pitchFamily="18" charset="0"/>
              </a:rPr>
              <a:t>a</a:t>
            </a:r>
            <a:r>
              <a:rPr lang="en-US" sz="2000" b="0" dirty="0">
                <a:latin typeface="Times New Roman" panose="02020603050405020304" pitchFamily="18" charset="0"/>
                <a:cs typeface="Times New Roman" panose="02020603050405020304" pitchFamily="18" charset="0"/>
              </a:rPr>
              <a:t>, to get a smaller error?</a:t>
            </a:r>
          </a:p>
        </p:txBody>
      </p:sp>
      <p:sp>
        <p:nvSpPr>
          <p:cNvPr id="2" name="Footer Placeholder 1">
            <a:extLst>
              <a:ext uri="{FF2B5EF4-FFF2-40B4-BE49-F238E27FC236}">
                <a16:creationId xmlns:a16="http://schemas.microsoft.com/office/drawing/2014/main" id="{91E6FF0D-8C38-25A6-0BBB-5D623485E607}"/>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52523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1A10DB6-89F3-5919-C0CA-A267546BB1AB}"/>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E299C8C8-2E33-4237-CB32-070B3E313719}"/>
              </a:ext>
            </a:extLst>
          </p:cNvPr>
          <p:cNvSpPr>
            <a:spLocks noGrp="1" noChangeArrowheads="1"/>
          </p:cNvSpPr>
          <p:nvPr>
            <p:ph type="title"/>
          </p:nvPr>
        </p:nvSpPr>
        <p:spPr/>
        <p:txBody>
          <a:bodyPr/>
          <a:lstStyle/>
          <a:p>
            <a:pPr>
              <a:defRPr/>
            </a:pPr>
            <a:r>
              <a:rPr lang="en-US" dirty="0">
                <a:cs typeface="+mj-cs"/>
              </a:rPr>
              <a:t>Gradient Descent – the update rule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F0704A-B723-7BBD-F2E0-FB462BEAE07D}"/>
                  </a:ext>
                </a:extLst>
              </p:cNvPr>
              <p:cNvSpPr txBox="1"/>
              <p:nvPr/>
            </p:nvSpPr>
            <p:spPr>
              <a:xfrm>
                <a:off x="5238265" y="2224574"/>
                <a:ext cx="37719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𝐸</m:t>
                      </m:r>
                      <m:d>
                        <m:dPr>
                          <m:ctrlPr>
                            <a:rPr lang="en-US" sz="1200" i="1">
                              <a:solidFill>
                                <a:srgbClr val="836967"/>
                              </a:solidFill>
                              <a:latin typeface="Cambria Math" panose="02040503050406030204" pitchFamily="18" charset="0"/>
                            </a:rPr>
                          </m:ctrlPr>
                        </m:dPr>
                        <m:e>
                          <m:r>
                            <a:rPr lang="en-US" sz="1200" i="1">
                              <a:latin typeface="Cambria Math" panose="02040503050406030204" pitchFamily="18" charset="0"/>
                            </a:rPr>
                            <m:t>𝑎</m:t>
                          </m:r>
                        </m:e>
                      </m:d>
                      <m:r>
                        <a:rPr lang="en-US" sz="1200" i="0">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0">
                              <a:latin typeface="Cambria Math" panose="02040503050406030204" pitchFamily="18" charset="0"/>
                            </a:rPr>
                            <m:t>=1</m:t>
                          </m:r>
                        </m:sub>
                        <m:sup>
                          <m:r>
                            <a:rPr lang="en-US" sz="1200" i="1">
                              <a:latin typeface="Cambria Math" panose="02040503050406030204" pitchFamily="18" charset="0"/>
                            </a:rPr>
                            <m:t>𝑛</m:t>
                          </m:r>
                        </m:sup>
                        <m:e>
                          <m:sSup>
                            <m:sSupPr>
                              <m:ctrlPr>
                                <a:rPr lang="en-US" sz="1200" i="1" smtClean="0">
                                  <a:latin typeface="Cambria Math" panose="02040503050406030204" pitchFamily="18" charset="0"/>
                                </a:rPr>
                              </m:ctrlPr>
                            </m:sSupPr>
                            <m:e>
                              <m:d>
                                <m:dPr>
                                  <m:ctrlPr>
                                    <a:rPr lang="en-US" sz="1200" i="1" smtClean="0">
                                      <a:latin typeface="Cambria Math" panose="02040503050406030204" pitchFamily="18" charset="0"/>
                                    </a:rPr>
                                  </m:ctrlPr>
                                </m:dPr>
                                <m:e>
                                  <m:r>
                                    <a:rPr lang="en-US" sz="1200" i="1">
                                      <a:latin typeface="Cambria Math" panose="02040503050406030204" pitchFamily="18" charset="0"/>
                                    </a:rPr>
                                    <m:t>𝑎</m:t>
                                  </m:r>
                                  <m:sSub>
                                    <m:sSubPr>
                                      <m:ctrlPr>
                                        <a:rPr lang="en-US" sz="1200" i="1">
                                          <a:solidFill>
                                            <a:srgbClr val="836967"/>
                                          </a:solidFill>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a:latin typeface="Cambria Math" panose="02040503050406030204" pitchFamily="18" charset="0"/>
                                    </a:rPr>
                                    <m:t>−</m:t>
                                  </m:r>
                                  <m:sSub>
                                    <m:sSubPr>
                                      <m:ctrlPr>
                                        <a:rPr lang="en-US" sz="1200" i="1">
                                          <a:solidFill>
                                            <a:srgbClr val="836967"/>
                                          </a:solidFill>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d>
                            </m:e>
                            <m:sup>
                              <m:r>
                                <a:rPr lang="en-US" sz="1200" b="1" i="1" smtClean="0">
                                  <a:latin typeface="Cambria Math" panose="02040503050406030204" pitchFamily="18" charset="0"/>
                                </a:rPr>
                                <m:t>𝟐</m:t>
                              </m:r>
                            </m:sup>
                          </m:sSup>
                        </m:e>
                      </m:nary>
                    </m:oMath>
                  </m:oMathPara>
                </a14:m>
                <a:endParaRPr lang="en-US" sz="1200" dirty="0"/>
              </a:p>
            </p:txBody>
          </p:sp>
        </mc:Choice>
        <mc:Fallback xmlns="">
          <p:sp>
            <p:nvSpPr>
              <p:cNvPr id="6" name="TextBox 5">
                <a:extLst>
                  <a:ext uri="{FF2B5EF4-FFF2-40B4-BE49-F238E27FC236}">
                    <a16:creationId xmlns:a16="http://schemas.microsoft.com/office/drawing/2014/main" id="{00F0704A-B723-7BBD-F2E0-FB462BEAE07D}"/>
                  </a:ext>
                </a:extLst>
              </p:cNvPr>
              <p:cNvSpPr txBox="1">
                <a:spLocks noRot="1" noChangeAspect="1" noMove="1" noResize="1" noEditPoints="1" noAdjustHandles="1" noChangeArrowheads="1" noChangeShapeType="1" noTextEdit="1"/>
              </p:cNvSpPr>
              <p:nvPr/>
            </p:nvSpPr>
            <p:spPr>
              <a:xfrm>
                <a:off x="5238265" y="2224574"/>
                <a:ext cx="3771900" cy="596445"/>
              </a:xfrm>
              <a:prstGeom prst="rect">
                <a:avLst/>
              </a:prstGeom>
              <a:blipFill>
                <a:blip r:embed="rId3"/>
                <a:stretch>
                  <a:fillRect t="-93750" b="-143750"/>
                </a:stretch>
              </a:blipFill>
            </p:spPr>
            <p:txBody>
              <a:bodyPr/>
              <a:lstStyle/>
              <a:p>
                <a:r>
                  <a:rPr lang="en-US">
                    <a:noFill/>
                  </a:rPr>
                  <a:t> </a:t>
                </a:r>
              </a:p>
            </p:txBody>
          </p:sp>
        </mc:Fallback>
      </mc:AlternateContent>
      <p:sp>
        <p:nvSpPr>
          <p:cNvPr id="8" name="Rectangle 2">
            <a:extLst>
              <a:ext uri="{FF2B5EF4-FFF2-40B4-BE49-F238E27FC236}">
                <a16:creationId xmlns:a16="http://schemas.microsoft.com/office/drawing/2014/main" id="{969C6F09-FE17-4FE1-C447-DB6372DCFCDF}"/>
              </a:ext>
            </a:extLst>
          </p:cNvPr>
          <p:cNvSpPr>
            <a:spLocks noChangeArrowheads="1"/>
          </p:cNvSpPr>
          <p:nvPr/>
        </p:nvSpPr>
        <p:spPr bwMode="auto">
          <a:xfrm>
            <a:off x="4886960" y="914400"/>
            <a:ext cx="4095204" cy="1295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Initialize </a:t>
            </a:r>
            <a:r>
              <a:rPr lang="en-US" sz="1200" b="0" i="1" dirty="0">
                <a:latin typeface="Consolas" panose="020B0609020204030204" pitchFamily="49" charset="0"/>
                <a:cs typeface="Consolas" panose="020B0609020204030204" pitchFamily="49" charset="0"/>
              </a:rPr>
              <a:t>a</a:t>
            </a:r>
            <a:r>
              <a:rPr lang="en-US" sz="1200" b="0" dirty="0">
                <a:latin typeface="Consolas" panose="020B0609020204030204" pitchFamily="49" charset="0"/>
                <a:cs typeface="Consolas" panose="020B0609020204030204" pitchFamily="49" charset="0"/>
              </a:rPr>
              <a:t> with a random value</a:t>
            </a:r>
          </a:p>
          <a:p>
            <a:pPr algn="l">
              <a:spcBef>
                <a:spcPts val="300"/>
              </a:spcBef>
            </a:pPr>
            <a:r>
              <a:rPr lang="en-US" sz="1200" b="0" dirty="0">
                <a:latin typeface="Consolas" panose="020B0609020204030204" pitchFamily="49" charset="0"/>
                <a:cs typeface="Consolas" panose="020B0609020204030204" pitchFamily="49" charset="0"/>
              </a:rPr>
              <a:t>for </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=1…</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effectLst/>
                <a:latin typeface="Consolas" panose="020B0609020204030204" pitchFamily="49" charset="0"/>
                <a:cs typeface="Consolas" panose="020B0609020204030204" pitchFamily="49" charset="0"/>
              </a:rPr>
              <a:t>   change </a:t>
            </a:r>
            <a:r>
              <a:rPr lang="en-US" sz="1200" b="0" i="1" dirty="0">
                <a:effectLst/>
                <a:latin typeface="Consolas" panose="020B0609020204030204" pitchFamily="49" charset="0"/>
                <a:cs typeface="Consolas" panose="020B0609020204030204" pitchFamily="49" charset="0"/>
              </a:rPr>
              <a:t>a</a:t>
            </a:r>
            <a:r>
              <a:rPr lang="en-US" sz="1200" b="0" dirty="0">
                <a:effectLst/>
                <a:latin typeface="Consolas" panose="020B0609020204030204" pitchFamily="49" charset="0"/>
                <a:cs typeface="Consolas" panose="020B0609020204030204" pitchFamily="49" charset="0"/>
              </a:rPr>
              <a:t> according to the </a:t>
            </a:r>
            <a:r>
              <a:rPr lang="en-US" sz="1200" dirty="0">
                <a:effectLst/>
                <a:latin typeface="Consolas" panose="020B0609020204030204" pitchFamily="49" charset="0"/>
                <a:cs typeface="Consolas" panose="020B0609020204030204" pitchFamily="49" charset="0"/>
              </a:rPr>
              <a:t>update rule</a:t>
            </a:r>
            <a:r>
              <a:rPr lang="en-US" sz="1200" b="0" dirty="0">
                <a:effectLst/>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p:pic>
        <p:nvPicPr>
          <p:cNvPr id="3" name="Google Shape;356;p49">
            <a:extLst>
              <a:ext uri="{FF2B5EF4-FFF2-40B4-BE49-F238E27FC236}">
                <a16:creationId xmlns:a16="http://schemas.microsoft.com/office/drawing/2014/main" id="{8FCFB978-07D8-6456-5949-C4AC887B69E1}"/>
              </a:ext>
            </a:extLst>
          </p:cNvPr>
          <p:cNvPicPr preferRelativeResize="0"/>
          <p:nvPr/>
        </p:nvPicPr>
        <p:blipFill rotWithShape="1">
          <a:blip r:embed="rId4">
            <a:alphaModFix/>
          </a:blip>
          <a:srcRect l="9028" t="7640" r="8334" b="4629"/>
          <a:stretch/>
        </p:blipFill>
        <p:spPr>
          <a:xfrm>
            <a:off x="1371600" y="2564865"/>
            <a:ext cx="3373509" cy="2686050"/>
          </a:xfrm>
          <a:prstGeom prst="rect">
            <a:avLst/>
          </a:prstGeom>
          <a:noFill/>
          <a:ln>
            <a:noFill/>
          </a:ln>
        </p:spPr>
      </p:pic>
      <p:sp>
        <p:nvSpPr>
          <p:cNvPr id="7" name="Google Shape;359;p49">
            <a:extLst>
              <a:ext uri="{FF2B5EF4-FFF2-40B4-BE49-F238E27FC236}">
                <a16:creationId xmlns:a16="http://schemas.microsoft.com/office/drawing/2014/main" id="{08E60815-6387-2574-25CA-FA49890F6CB3}"/>
              </a:ext>
            </a:extLst>
          </p:cNvPr>
          <p:cNvSpPr/>
          <p:nvPr/>
        </p:nvSpPr>
        <p:spPr>
          <a:xfrm>
            <a:off x="4082411" y="3965717"/>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9" name="Google Shape;360;p49">
            <a:extLst>
              <a:ext uri="{FF2B5EF4-FFF2-40B4-BE49-F238E27FC236}">
                <a16:creationId xmlns:a16="http://schemas.microsoft.com/office/drawing/2014/main" id="{83577DC0-775F-5065-6645-491DB184E0E4}"/>
              </a:ext>
            </a:extLst>
          </p:cNvPr>
          <p:cNvCxnSpPr/>
          <p:nvPr/>
        </p:nvCxnSpPr>
        <p:spPr>
          <a:xfrm rot="10800000" flipH="1">
            <a:off x="3413088" y="2746614"/>
            <a:ext cx="1428212" cy="2599551"/>
          </a:xfrm>
          <a:prstGeom prst="straightConnector1">
            <a:avLst/>
          </a:prstGeom>
          <a:noFill/>
          <a:ln w="28575" cap="flat" cmpd="sng">
            <a:solidFill>
              <a:srgbClr val="00B050"/>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8664E5-BFB9-8E04-73B2-47FCA6898BE4}"/>
                  </a:ext>
                </a:extLst>
              </p:cNvPr>
              <p:cNvSpPr txBox="1"/>
              <p:nvPr/>
            </p:nvSpPr>
            <p:spPr>
              <a:xfrm>
                <a:off x="533400" y="2469615"/>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A58664E5-BFB9-8E04-73B2-47FCA6898BE4}"/>
                  </a:ext>
                </a:extLst>
              </p:cNvPr>
              <p:cNvSpPr txBox="1">
                <a:spLocks noRot="1" noChangeAspect="1" noMove="1" noResize="1" noEditPoints="1" noAdjustHandles="1" noChangeArrowheads="1" noChangeShapeType="1" noTextEdit="1"/>
              </p:cNvSpPr>
              <p:nvPr/>
            </p:nvSpPr>
            <p:spPr>
              <a:xfrm>
                <a:off x="533400" y="2469615"/>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3937C5-4E48-B5AC-C9DD-A457E933FE5F}"/>
                  </a:ext>
                </a:extLst>
              </p:cNvPr>
              <p:cNvSpPr txBox="1"/>
              <p:nvPr/>
            </p:nvSpPr>
            <p:spPr>
              <a:xfrm>
                <a:off x="2597022" y="5257800"/>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FF3937C5-4E48-B5AC-C9DD-A457E933FE5F}"/>
                  </a:ext>
                </a:extLst>
              </p:cNvPr>
              <p:cNvSpPr txBox="1">
                <a:spLocks noRot="1" noChangeAspect="1" noMove="1" noResize="1" noEditPoints="1" noAdjustHandles="1" noChangeArrowheads="1" noChangeShapeType="1" noTextEdit="1"/>
              </p:cNvSpPr>
              <p:nvPr/>
            </p:nvSpPr>
            <p:spPr>
              <a:xfrm>
                <a:off x="2597022" y="5257800"/>
                <a:ext cx="984378" cy="338554"/>
              </a:xfrm>
              <a:prstGeom prst="rect">
                <a:avLst/>
              </a:prstGeom>
              <a:blipFill>
                <a:blip r:embed="rId6"/>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0FBB8CE2-AABC-D1C9-0F81-90413CF430DA}"/>
              </a:ext>
            </a:extLst>
          </p:cNvPr>
          <p:cNvSpPr txBox="1"/>
          <p:nvPr/>
        </p:nvSpPr>
        <p:spPr>
          <a:xfrm>
            <a:off x="2177524" y="3161334"/>
            <a:ext cx="1978427" cy="738664"/>
          </a:xfrm>
          <a:prstGeom prst="rect">
            <a:avLst/>
          </a:prstGeom>
          <a:solidFill>
            <a:schemeClr val="bg1"/>
          </a:solidFill>
        </p:spPr>
        <p:txBody>
          <a:bodyPr wrap="none" rtlCol="0">
            <a:spAutoFit/>
          </a:bodyPr>
          <a:lstStyle/>
          <a:p>
            <a:r>
              <a:rPr lang="en-US" sz="1400" b="0" i="1" dirty="0">
                <a:latin typeface="Times New Roman" panose="02020603050405020304" pitchFamily="18" charset="0"/>
                <a:cs typeface="Times New Roman" panose="02020603050405020304" pitchFamily="18" charset="0"/>
              </a:rPr>
              <a:t>E</a:t>
            </a:r>
            <a:r>
              <a:rPr lang="en-US" sz="1400" b="0" dirty="0">
                <a:latin typeface="Times New Roman" panose="02020603050405020304" pitchFamily="18" charset="0"/>
                <a:cs typeface="Times New Roman" panose="02020603050405020304" pitchFamily="18" charset="0"/>
              </a:rPr>
              <a:t>’(</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 is the slop </a:t>
            </a:r>
          </a:p>
          <a:p>
            <a:r>
              <a:rPr lang="en-US" sz="1400" b="0" dirty="0">
                <a:latin typeface="Times New Roman" panose="02020603050405020304" pitchFamily="18" charset="0"/>
                <a:cs typeface="Times New Roman" panose="02020603050405020304" pitchFamily="18" charset="0"/>
              </a:rPr>
              <a:t>of the tangent line (</a:t>
            </a:r>
            <a:r>
              <a:rPr lang="he-IL" sz="1400" b="0" dirty="0">
                <a:latin typeface="Times New Roman" panose="02020603050405020304" pitchFamily="18" charset="0"/>
                <a:cs typeface="Times New Roman" panose="02020603050405020304" pitchFamily="18" charset="0"/>
              </a:rPr>
              <a:t>משיק</a:t>
            </a:r>
            <a:r>
              <a:rPr lang="en-US" sz="1400" b="0" dirty="0">
                <a:latin typeface="Times New Roman" panose="02020603050405020304" pitchFamily="18" charset="0"/>
                <a:cs typeface="Times New Roman" panose="02020603050405020304" pitchFamily="18" charset="0"/>
              </a:rPr>
              <a:t>)</a:t>
            </a:r>
          </a:p>
          <a:p>
            <a:r>
              <a:rPr lang="en-US" sz="1400" b="0" dirty="0">
                <a:latin typeface="Times New Roman" panose="02020603050405020304" pitchFamily="18" charset="0"/>
                <a:cs typeface="Times New Roman" panose="02020603050405020304" pitchFamily="18" charset="0"/>
              </a:rPr>
              <a:t>at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2290AD23-5259-5F75-856C-422C54EF7BA9}"/>
                  </a:ext>
                </a:extLst>
              </p:cNvPr>
              <p:cNvSpPr txBox="1"/>
              <p:nvPr/>
            </p:nvSpPr>
            <p:spPr>
              <a:xfrm>
                <a:off x="5334000" y="2819400"/>
                <a:ext cx="37719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𝐸</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0">
                          <a:solidFill>
                            <a:schemeClr val="tx1"/>
                          </a:solidFill>
                          <a:latin typeface="Cambria Math" panose="02040503050406030204" pitchFamily="18" charset="0"/>
                        </a:rPr>
                        <m:t>=</m:t>
                      </m:r>
                      <m:nary>
                        <m:naryPr>
                          <m:chr m:val="∑"/>
                          <m:limLoc m:val="undOvr"/>
                          <m:ctrlPr>
                            <a:rPr lang="en-US" sz="1200" b="0" i="1">
                              <a:solidFill>
                                <a:schemeClr val="tx1"/>
                              </a:solidFill>
                              <a:latin typeface="Cambria Math" panose="02040503050406030204" pitchFamily="18" charset="0"/>
                            </a:rPr>
                          </m:ctrlPr>
                        </m:naryPr>
                        <m:sub>
                          <m:r>
                            <a:rPr lang="en-US" sz="1200" b="0" i="1">
                              <a:solidFill>
                                <a:schemeClr val="tx1"/>
                              </a:solidFill>
                              <a:latin typeface="Cambria Math" panose="02040503050406030204" pitchFamily="18" charset="0"/>
                            </a:rPr>
                            <m:t>𝑖</m:t>
                          </m:r>
                          <m:r>
                            <a:rPr lang="en-US" sz="1200" b="0" i="0">
                              <a:solidFill>
                                <a:schemeClr val="tx1"/>
                              </a:solidFill>
                              <a:latin typeface="Cambria Math" panose="02040503050406030204" pitchFamily="18" charset="0"/>
                            </a:rPr>
                            <m:t>=1</m:t>
                          </m:r>
                        </m:sub>
                        <m:sup>
                          <m:r>
                            <a:rPr lang="en-US" sz="1200" b="0" i="1">
                              <a:solidFill>
                                <a:schemeClr val="tx1"/>
                              </a:solidFill>
                              <a:latin typeface="Cambria Math" panose="02040503050406030204" pitchFamily="18" charset="0"/>
                            </a:rPr>
                            <m:t>𝑛</m:t>
                          </m:r>
                        </m:sup>
                        <m:e>
                          <m:r>
                            <a:rPr lang="en-US" sz="1200" b="0" i="1" smtClean="0">
                              <a:solidFill>
                                <a:schemeClr val="tx1"/>
                              </a:solidFill>
                              <a:latin typeface="Cambria Math" panose="02040503050406030204" pitchFamily="18" charset="0"/>
                            </a:rPr>
                            <m:t>2</m:t>
                          </m:r>
                          <m:d>
                            <m:dPr>
                              <m:ctrlPr>
                                <a:rPr lang="en-US" sz="1200" b="0" i="1">
                                  <a:latin typeface="Cambria Math" panose="02040503050406030204" pitchFamily="18" charset="0"/>
                                </a:rPr>
                              </m:ctrlPr>
                            </m:dPr>
                            <m:e>
                              <m:r>
                                <a:rPr lang="en-US" sz="1200" b="0" i="1">
                                  <a:latin typeface="Cambria Math" panose="02040503050406030204" pitchFamily="18" charset="0"/>
                                </a:rPr>
                                <m:t>𝑎</m:t>
                              </m:r>
                              <m:sSub>
                                <m:sSubPr>
                                  <m:ctrlPr>
                                    <a:rPr lang="en-US" sz="1200" b="0" i="1">
                                      <a:latin typeface="Cambria Math" panose="02040503050406030204" pitchFamily="18" charset="0"/>
                                    </a:rPr>
                                  </m:ctrlPr>
                                </m:sSubPr>
                                <m:e>
                                  <m:r>
                                    <a:rPr lang="en-US" sz="1200" b="0" i="1">
                                      <a:latin typeface="Cambria Math" panose="02040503050406030204" pitchFamily="18" charset="0"/>
                                    </a:rPr>
                                    <m:t>𝑥</m:t>
                                  </m:r>
                                </m:e>
                                <m:sub>
                                  <m:r>
                                    <a:rPr lang="en-US" sz="1200" b="0" i="1">
                                      <a:latin typeface="Cambria Math" panose="02040503050406030204" pitchFamily="18" charset="0"/>
                                    </a:rPr>
                                    <m:t>𝑖</m:t>
                                  </m:r>
                                </m:sub>
                              </m:sSub>
                              <m:r>
                                <a:rPr lang="en-US" sz="1200" b="0">
                                  <a:latin typeface="Cambria Math" panose="02040503050406030204" pitchFamily="18" charset="0"/>
                                </a:rPr>
                                <m:t>−</m:t>
                              </m:r>
                              <m:sSub>
                                <m:sSubPr>
                                  <m:ctrlPr>
                                    <a:rPr lang="en-US" sz="1200" b="0" i="1">
                                      <a:latin typeface="Cambria Math" panose="02040503050406030204" pitchFamily="18" charset="0"/>
                                    </a:rPr>
                                  </m:ctrlPr>
                                </m:sSubPr>
                                <m:e>
                                  <m:r>
                                    <a:rPr lang="en-US" sz="1200" b="0" i="1">
                                      <a:latin typeface="Cambria Math" panose="02040503050406030204" pitchFamily="18" charset="0"/>
                                    </a:rPr>
                                    <m:t>𝑦</m:t>
                                  </m:r>
                                </m:e>
                                <m:sub>
                                  <m:r>
                                    <a:rPr lang="en-US" sz="1200" b="0" i="1">
                                      <a:latin typeface="Cambria Math" panose="02040503050406030204" pitchFamily="18" charset="0"/>
                                    </a:rPr>
                                    <m:t>𝑖</m:t>
                                  </m:r>
                                </m:sub>
                              </m:sSub>
                            </m:e>
                          </m:d>
                        </m:e>
                      </m:nary>
                      <m:sSub>
                        <m:sSubPr>
                          <m:ctrlPr>
                            <a:rPr lang="en-US" sz="1200" b="0" i="1">
                              <a:latin typeface="Cambria Math" panose="02040503050406030204" pitchFamily="18" charset="0"/>
                            </a:rPr>
                          </m:ctrlPr>
                        </m:sSubPr>
                        <m:e>
                          <m:r>
                            <a:rPr lang="en-US" sz="1200" b="0" i="1">
                              <a:latin typeface="Cambria Math" panose="02040503050406030204" pitchFamily="18" charset="0"/>
                            </a:rPr>
                            <m:t>𝑥</m:t>
                          </m:r>
                        </m:e>
                        <m:sub>
                          <m:r>
                            <a:rPr lang="en-US" sz="1200" b="0" i="1">
                              <a:latin typeface="Cambria Math" panose="02040503050406030204" pitchFamily="18" charset="0"/>
                            </a:rPr>
                            <m:t>𝑖</m:t>
                          </m:r>
                        </m:sub>
                      </m:sSub>
                    </m:oMath>
                  </m:oMathPara>
                </a14:m>
                <a:endParaRPr lang="en-US" sz="1200" b="0" dirty="0">
                  <a:solidFill>
                    <a:schemeClr val="tx1"/>
                  </a:solidFill>
                </a:endParaRPr>
              </a:p>
            </p:txBody>
          </p:sp>
        </mc:Choice>
        <mc:Fallback xmlns="">
          <p:sp>
            <p:nvSpPr>
              <p:cNvPr id="4" name="TextBox 3">
                <a:extLst>
                  <a:ext uri="{FF2B5EF4-FFF2-40B4-BE49-F238E27FC236}">
                    <a16:creationId xmlns:a16="http://schemas.microsoft.com/office/drawing/2014/main" id="{2290AD23-5259-5F75-856C-422C54EF7BA9}"/>
                  </a:ext>
                </a:extLst>
              </p:cNvPr>
              <p:cNvSpPr txBox="1">
                <a:spLocks noRot="1" noChangeAspect="1" noMove="1" noResize="1" noEditPoints="1" noAdjustHandles="1" noChangeArrowheads="1" noChangeShapeType="1" noTextEdit="1"/>
              </p:cNvSpPr>
              <p:nvPr/>
            </p:nvSpPr>
            <p:spPr>
              <a:xfrm>
                <a:off x="5334000" y="2819400"/>
                <a:ext cx="3771900" cy="596445"/>
              </a:xfrm>
              <a:prstGeom prst="rect">
                <a:avLst/>
              </a:prstGeom>
              <a:blipFill>
                <a:blip r:embed="rId7"/>
                <a:stretch>
                  <a:fillRect t="-95745" b="-1489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C4E874D-1EE5-D29D-FC52-1922373B9339}"/>
              </a:ext>
            </a:extLst>
          </p:cNvPr>
          <p:cNvSpPr txBox="1"/>
          <p:nvPr/>
        </p:nvSpPr>
        <p:spPr>
          <a:xfrm>
            <a:off x="5334000" y="3581400"/>
            <a:ext cx="3505200" cy="3970318"/>
          </a:xfrm>
          <a:prstGeom prst="rect">
            <a:avLst/>
          </a:prstGeom>
          <a:noFill/>
        </p:spPr>
        <p:txBody>
          <a:bodyPr wrap="square">
            <a:spAutoFit/>
          </a:bodyPr>
          <a:lstStyle/>
          <a:p>
            <a:r>
              <a:rPr lang="en-US" altLang="en-US" sz="1800" b="0" u="sng" kern="0" dirty="0">
                <a:latin typeface="Times New Roman" panose="02020603050405020304" pitchFamily="18" charset="0"/>
                <a:ea typeface="ＭＳ Ｐゴシック" charset="-128"/>
                <a:cs typeface="Times New Roman" panose="02020603050405020304" pitchFamily="18" charset="0"/>
              </a:rPr>
              <a:t>Observations:</a:t>
            </a:r>
            <a:endParaRPr lang="en-US" altLang="en-US" sz="1800" b="0" u="sng" kern="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If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a:t>
            </a:r>
            <a:r>
              <a:rPr lang="en-US" sz="1800" b="0" i="1" dirty="0">
                <a:latin typeface="Times New Roman" panose="02020603050405020304" pitchFamily="18" charset="0"/>
                <a:cs typeface="Times New Roman" panose="02020603050405020304" pitchFamily="18" charset="0"/>
              </a:rPr>
              <a:t>a</a:t>
            </a:r>
            <a:r>
              <a:rPr lang="en-US" sz="1800" b="0" dirty="0">
                <a:latin typeface="Times New Roman" panose="02020603050405020304" pitchFamily="18" charset="0"/>
                <a:cs typeface="Times New Roman" panose="02020603050405020304" pitchFamily="18" charset="0"/>
              </a:rPr>
              <a:t>) is positive, then decreasing </a:t>
            </a:r>
            <a:r>
              <a:rPr lang="en-US" sz="1800" b="0" i="1" dirty="0">
                <a:latin typeface="Times New Roman" panose="02020603050405020304" pitchFamily="18" charset="0"/>
                <a:cs typeface="Times New Roman" panose="02020603050405020304" pitchFamily="18" charset="0"/>
              </a:rPr>
              <a:t>a</a:t>
            </a:r>
            <a:r>
              <a:rPr lang="en-US" sz="1800" b="0" dirty="0">
                <a:latin typeface="Times New Roman" panose="02020603050405020304" pitchFamily="18" charset="0"/>
                <a:cs typeface="Times New Roman" panose="02020603050405020304" pitchFamily="18" charset="0"/>
              </a:rPr>
              <a:t> is the right move, otherwise we should increase it.</a:t>
            </a:r>
          </a:p>
          <a:p>
            <a:pPr marL="342900" indent="-34290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As we get closer to the minimum of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 it is better to take smaller steps, otherwise we may pass it.</a:t>
            </a:r>
          </a:p>
          <a:p>
            <a:pPr marL="342900" indent="-34290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As we get closer to the minimum of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a:t>
            </a:r>
            <a:r>
              <a:rPr lang="en-US" sz="1800" b="0" i="1" dirty="0">
                <a:latin typeface="Times New Roman" panose="02020603050405020304" pitchFamily="18" charset="0"/>
                <a:cs typeface="Times New Roman" panose="02020603050405020304" pitchFamily="18" charset="0"/>
              </a:rPr>
              <a:t>a</a:t>
            </a:r>
            <a:r>
              <a:rPr lang="en-US" sz="1800" b="0" dirty="0">
                <a:latin typeface="Times New Roman" panose="02020603050405020304" pitchFamily="18" charset="0"/>
                <a:cs typeface="Times New Roman" panose="02020603050405020304" pitchFamily="18" charset="0"/>
              </a:rPr>
              <a:t>) is getting smaller.</a:t>
            </a:r>
          </a:p>
          <a:p>
            <a:pPr marL="342900" indent="-342900">
              <a:buFont typeface="Arial" panose="020B0604020202020204" pitchFamily="34" charset="0"/>
              <a:buChar char="•"/>
            </a:pPr>
            <a:endParaRPr lang="en-US" sz="18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a:p>
            <a:pPr marL="0" indent="0" algn="l">
              <a:buNone/>
            </a:pPr>
            <a:endParaRPr lang="en-US" altLang="en-US" sz="1800" b="0" kern="0" dirty="0">
              <a:latin typeface="Times New Roman" panose="02020603050405020304" pitchFamily="18" charset="0"/>
              <a:ea typeface="ＭＳ Ｐゴシック" charset="-128"/>
              <a:cs typeface="Times New Roman" panose="02020603050405020304" pitchFamily="18" charset="0"/>
            </a:endParaRPr>
          </a:p>
        </p:txBody>
      </p:sp>
      <p:sp>
        <p:nvSpPr>
          <p:cNvPr id="10" name="Footer Placeholder 9">
            <a:extLst>
              <a:ext uri="{FF2B5EF4-FFF2-40B4-BE49-F238E27FC236}">
                <a16:creationId xmlns:a16="http://schemas.microsoft.com/office/drawing/2014/main" id="{22950A0A-6230-4E3D-540C-D05E3ADC4FA9}"/>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41271481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E5A3419-8AD3-977B-274C-BF8DF31C5A27}"/>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CB2D60E3-022F-85F7-9B20-7FE309BA533B}"/>
              </a:ext>
            </a:extLst>
          </p:cNvPr>
          <p:cNvSpPr>
            <a:spLocks noGrp="1" noChangeArrowheads="1"/>
          </p:cNvSpPr>
          <p:nvPr>
            <p:ph type="title"/>
          </p:nvPr>
        </p:nvSpPr>
        <p:spPr/>
        <p:txBody>
          <a:bodyPr/>
          <a:lstStyle/>
          <a:p>
            <a:pPr>
              <a:defRPr/>
            </a:pPr>
            <a:r>
              <a:rPr lang="en-US" dirty="0">
                <a:cs typeface="+mj-cs"/>
              </a:rPr>
              <a:t>Gradient Descent – the update rule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7F4E36-71CE-6065-0A5E-07C9E9E88081}"/>
                  </a:ext>
                </a:extLst>
              </p:cNvPr>
              <p:cNvSpPr txBox="1"/>
              <p:nvPr/>
            </p:nvSpPr>
            <p:spPr>
              <a:xfrm>
                <a:off x="5238265" y="2224574"/>
                <a:ext cx="37719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𝐸</m:t>
                      </m:r>
                      <m:d>
                        <m:dPr>
                          <m:ctrlPr>
                            <a:rPr lang="en-US" sz="1200" i="1">
                              <a:solidFill>
                                <a:srgbClr val="836967"/>
                              </a:solidFill>
                              <a:latin typeface="Cambria Math" panose="02040503050406030204" pitchFamily="18" charset="0"/>
                            </a:rPr>
                          </m:ctrlPr>
                        </m:dPr>
                        <m:e>
                          <m:r>
                            <a:rPr lang="en-US" sz="1200" i="1">
                              <a:latin typeface="Cambria Math" panose="02040503050406030204" pitchFamily="18" charset="0"/>
                            </a:rPr>
                            <m:t>𝑎</m:t>
                          </m:r>
                        </m:e>
                      </m:d>
                      <m:r>
                        <a:rPr lang="en-US" sz="1200" i="0">
                          <a:latin typeface="Cambria Math" panose="02040503050406030204" pitchFamily="18" charset="0"/>
                        </a:rPr>
                        <m:t>=</m:t>
                      </m:r>
                      <m:nary>
                        <m:naryPr>
                          <m:chr m:val="∑"/>
                          <m:limLoc m:val="undOvr"/>
                          <m:ctrlPr>
                            <a:rPr lang="en-US" sz="1200" i="1">
                              <a:latin typeface="Cambria Math" panose="02040503050406030204" pitchFamily="18" charset="0"/>
                            </a:rPr>
                          </m:ctrlPr>
                        </m:naryPr>
                        <m:sub>
                          <m:r>
                            <a:rPr lang="en-US" sz="1200" i="1">
                              <a:latin typeface="Cambria Math" panose="02040503050406030204" pitchFamily="18" charset="0"/>
                            </a:rPr>
                            <m:t>𝑖</m:t>
                          </m:r>
                          <m:r>
                            <a:rPr lang="en-US" sz="1200" i="0">
                              <a:latin typeface="Cambria Math" panose="02040503050406030204" pitchFamily="18" charset="0"/>
                            </a:rPr>
                            <m:t>=1</m:t>
                          </m:r>
                        </m:sub>
                        <m:sup>
                          <m:r>
                            <a:rPr lang="en-US" sz="1200" i="1">
                              <a:latin typeface="Cambria Math" panose="02040503050406030204" pitchFamily="18" charset="0"/>
                            </a:rPr>
                            <m:t>𝑛</m:t>
                          </m:r>
                        </m:sup>
                        <m:e>
                          <m:sSup>
                            <m:sSupPr>
                              <m:ctrlPr>
                                <a:rPr lang="en-US" sz="1200" i="1" smtClean="0">
                                  <a:latin typeface="Cambria Math" panose="02040503050406030204" pitchFamily="18" charset="0"/>
                                </a:rPr>
                              </m:ctrlPr>
                            </m:sSupPr>
                            <m:e>
                              <m:d>
                                <m:dPr>
                                  <m:ctrlPr>
                                    <a:rPr lang="en-US" sz="1200" i="1" smtClean="0">
                                      <a:latin typeface="Cambria Math" panose="02040503050406030204" pitchFamily="18" charset="0"/>
                                    </a:rPr>
                                  </m:ctrlPr>
                                </m:dPr>
                                <m:e>
                                  <m:r>
                                    <a:rPr lang="en-US" sz="1200" i="1">
                                      <a:latin typeface="Cambria Math" panose="02040503050406030204" pitchFamily="18" charset="0"/>
                                    </a:rPr>
                                    <m:t>𝑎</m:t>
                                  </m:r>
                                  <m:sSub>
                                    <m:sSubPr>
                                      <m:ctrlPr>
                                        <a:rPr lang="en-US" sz="1200" i="1">
                                          <a:solidFill>
                                            <a:srgbClr val="836967"/>
                                          </a:solidFill>
                                          <a:latin typeface="Cambria Math" panose="02040503050406030204" pitchFamily="18" charset="0"/>
                                        </a:rPr>
                                      </m:ctrlPr>
                                    </m:sSubPr>
                                    <m:e>
                                      <m:r>
                                        <a:rPr lang="en-US" sz="1200" i="1">
                                          <a:latin typeface="Cambria Math" panose="02040503050406030204" pitchFamily="18" charset="0"/>
                                        </a:rPr>
                                        <m:t>𝑥</m:t>
                                      </m:r>
                                    </m:e>
                                    <m:sub>
                                      <m:r>
                                        <a:rPr lang="en-US" sz="1200" i="1">
                                          <a:latin typeface="Cambria Math" panose="02040503050406030204" pitchFamily="18" charset="0"/>
                                        </a:rPr>
                                        <m:t>𝑖</m:t>
                                      </m:r>
                                    </m:sub>
                                  </m:sSub>
                                  <m:r>
                                    <a:rPr lang="en-US" sz="1200">
                                      <a:latin typeface="Cambria Math" panose="02040503050406030204" pitchFamily="18" charset="0"/>
                                    </a:rPr>
                                    <m:t>−</m:t>
                                  </m:r>
                                  <m:sSub>
                                    <m:sSubPr>
                                      <m:ctrlPr>
                                        <a:rPr lang="en-US" sz="1200" i="1">
                                          <a:solidFill>
                                            <a:srgbClr val="836967"/>
                                          </a:solidFill>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d>
                            </m:e>
                            <m:sup>
                              <m:r>
                                <a:rPr lang="en-US" sz="1200" b="1" i="1" smtClean="0">
                                  <a:latin typeface="Cambria Math" panose="02040503050406030204" pitchFamily="18" charset="0"/>
                                </a:rPr>
                                <m:t>𝟐</m:t>
                              </m:r>
                            </m:sup>
                          </m:sSup>
                        </m:e>
                      </m:nary>
                    </m:oMath>
                  </m:oMathPara>
                </a14:m>
                <a:endParaRPr lang="en-US" sz="1200" dirty="0"/>
              </a:p>
            </p:txBody>
          </p:sp>
        </mc:Choice>
        <mc:Fallback xmlns="">
          <p:sp>
            <p:nvSpPr>
              <p:cNvPr id="6" name="TextBox 5">
                <a:extLst>
                  <a:ext uri="{FF2B5EF4-FFF2-40B4-BE49-F238E27FC236}">
                    <a16:creationId xmlns:a16="http://schemas.microsoft.com/office/drawing/2014/main" id="{FD7F4E36-71CE-6065-0A5E-07C9E9E88081}"/>
                  </a:ext>
                </a:extLst>
              </p:cNvPr>
              <p:cNvSpPr txBox="1">
                <a:spLocks noRot="1" noChangeAspect="1" noMove="1" noResize="1" noEditPoints="1" noAdjustHandles="1" noChangeArrowheads="1" noChangeShapeType="1" noTextEdit="1"/>
              </p:cNvSpPr>
              <p:nvPr/>
            </p:nvSpPr>
            <p:spPr>
              <a:xfrm>
                <a:off x="5238265" y="2224574"/>
                <a:ext cx="3771900" cy="596445"/>
              </a:xfrm>
              <a:prstGeom prst="rect">
                <a:avLst/>
              </a:prstGeom>
              <a:blipFill>
                <a:blip r:embed="rId3"/>
                <a:stretch>
                  <a:fillRect t="-93750" b="-143750"/>
                </a:stretch>
              </a:blipFill>
            </p:spPr>
            <p:txBody>
              <a:bodyPr/>
              <a:lstStyle/>
              <a:p>
                <a:r>
                  <a:rPr lang="en-US">
                    <a:noFill/>
                  </a:rPr>
                  <a:t> </a:t>
                </a:r>
              </a:p>
            </p:txBody>
          </p:sp>
        </mc:Fallback>
      </mc:AlternateContent>
      <p:sp>
        <p:nvSpPr>
          <p:cNvPr id="8" name="Rectangle 2">
            <a:extLst>
              <a:ext uri="{FF2B5EF4-FFF2-40B4-BE49-F238E27FC236}">
                <a16:creationId xmlns:a16="http://schemas.microsoft.com/office/drawing/2014/main" id="{BBCF78B2-D302-FCE3-90C5-D30FF24AEBAD}"/>
              </a:ext>
            </a:extLst>
          </p:cNvPr>
          <p:cNvSpPr>
            <a:spLocks noChangeArrowheads="1"/>
          </p:cNvSpPr>
          <p:nvPr/>
        </p:nvSpPr>
        <p:spPr bwMode="auto">
          <a:xfrm>
            <a:off x="4886960" y="914400"/>
            <a:ext cx="4095204" cy="1295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Initialize </a:t>
            </a:r>
            <a:r>
              <a:rPr lang="en-US" sz="1200" b="0" i="1" dirty="0">
                <a:latin typeface="Consolas" panose="020B0609020204030204" pitchFamily="49" charset="0"/>
                <a:cs typeface="Consolas" panose="020B0609020204030204" pitchFamily="49" charset="0"/>
              </a:rPr>
              <a:t>a</a:t>
            </a:r>
            <a:r>
              <a:rPr lang="en-US" sz="1200" b="0" dirty="0">
                <a:latin typeface="Consolas" panose="020B0609020204030204" pitchFamily="49" charset="0"/>
                <a:cs typeface="Consolas" panose="020B0609020204030204" pitchFamily="49" charset="0"/>
              </a:rPr>
              <a:t> with a random value</a:t>
            </a:r>
          </a:p>
          <a:p>
            <a:pPr algn="l">
              <a:spcBef>
                <a:spcPts val="300"/>
              </a:spcBef>
            </a:pPr>
            <a:r>
              <a:rPr lang="en-US" sz="1200" b="0" dirty="0">
                <a:latin typeface="Consolas" panose="020B0609020204030204" pitchFamily="49" charset="0"/>
                <a:cs typeface="Consolas" panose="020B0609020204030204" pitchFamily="49" charset="0"/>
              </a:rPr>
              <a:t>for </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=1…</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effectLst/>
                <a:latin typeface="Consolas" panose="020B0609020204030204" pitchFamily="49" charset="0"/>
                <a:cs typeface="Consolas" panose="020B0609020204030204" pitchFamily="49" charset="0"/>
              </a:rPr>
              <a:t>   change </a:t>
            </a:r>
            <a:r>
              <a:rPr lang="en-US" sz="1200" b="0" i="1" dirty="0">
                <a:effectLst/>
                <a:latin typeface="Consolas" panose="020B0609020204030204" pitchFamily="49" charset="0"/>
                <a:cs typeface="Consolas" panose="020B0609020204030204" pitchFamily="49" charset="0"/>
              </a:rPr>
              <a:t>a</a:t>
            </a:r>
            <a:r>
              <a:rPr lang="en-US" sz="1200" b="0" dirty="0">
                <a:effectLst/>
                <a:latin typeface="Consolas" panose="020B0609020204030204" pitchFamily="49" charset="0"/>
                <a:cs typeface="Consolas" panose="020B0609020204030204" pitchFamily="49" charset="0"/>
              </a:rPr>
              <a:t> according to the </a:t>
            </a:r>
            <a:r>
              <a:rPr lang="en-US" sz="1200" dirty="0">
                <a:effectLst/>
                <a:latin typeface="Consolas" panose="020B0609020204030204" pitchFamily="49" charset="0"/>
                <a:cs typeface="Consolas" panose="020B0609020204030204" pitchFamily="49" charset="0"/>
              </a:rPr>
              <a:t>update rule</a:t>
            </a:r>
            <a:r>
              <a:rPr lang="en-US" sz="1200" b="0" dirty="0">
                <a:effectLst/>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p:pic>
        <p:nvPicPr>
          <p:cNvPr id="3" name="Google Shape;356;p49">
            <a:extLst>
              <a:ext uri="{FF2B5EF4-FFF2-40B4-BE49-F238E27FC236}">
                <a16:creationId xmlns:a16="http://schemas.microsoft.com/office/drawing/2014/main" id="{674E9785-0506-E4DF-4B24-9D80315E0587}"/>
              </a:ext>
            </a:extLst>
          </p:cNvPr>
          <p:cNvPicPr preferRelativeResize="0"/>
          <p:nvPr/>
        </p:nvPicPr>
        <p:blipFill rotWithShape="1">
          <a:blip r:embed="rId4">
            <a:alphaModFix/>
          </a:blip>
          <a:srcRect l="9028" t="7640" r="8334" b="4629"/>
          <a:stretch/>
        </p:blipFill>
        <p:spPr>
          <a:xfrm>
            <a:off x="1371600" y="2564865"/>
            <a:ext cx="3373509" cy="2686050"/>
          </a:xfrm>
          <a:prstGeom prst="rect">
            <a:avLst/>
          </a:prstGeom>
          <a:noFill/>
          <a:ln>
            <a:noFill/>
          </a:ln>
        </p:spPr>
      </p:pic>
      <p:sp>
        <p:nvSpPr>
          <p:cNvPr id="7" name="Google Shape;359;p49">
            <a:extLst>
              <a:ext uri="{FF2B5EF4-FFF2-40B4-BE49-F238E27FC236}">
                <a16:creationId xmlns:a16="http://schemas.microsoft.com/office/drawing/2014/main" id="{4E0711B0-A81E-CBF1-484F-86B0F1D79BDB}"/>
              </a:ext>
            </a:extLst>
          </p:cNvPr>
          <p:cNvSpPr/>
          <p:nvPr/>
        </p:nvSpPr>
        <p:spPr>
          <a:xfrm>
            <a:off x="4082411" y="3965717"/>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cxnSp>
        <p:nvCxnSpPr>
          <p:cNvPr id="9" name="Google Shape;360;p49">
            <a:extLst>
              <a:ext uri="{FF2B5EF4-FFF2-40B4-BE49-F238E27FC236}">
                <a16:creationId xmlns:a16="http://schemas.microsoft.com/office/drawing/2014/main" id="{843461BF-D867-0E18-8D01-96A00A4A1E7B}"/>
              </a:ext>
            </a:extLst>
          </p:cNvPr>
          <p:cNvCxnSpPr/>
          <p:nvPr/>
        </p:nvCxnSpPr>
        <p:spPr>
          <a:xfrm rot="10800000" flipH="1">
            <a:off x="3413088" y="2746614"/>
            <a:ext cx="1428212" cy="2599551"/>
          </a:xfrm>
          <a:prstGeom prst="straightConnector1">
            <a:avLst/>
          </a:prstGeom>
          <a:noFill/>
          <a:ln w="28575" cap="flat" cmpd="sng">
            <a:solidFill>
              <a:srgbClr val="00B050"/>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A4F5FA-9B29-F75A-21AB-D0A8C4CDDF6E}"/>
                  </a:ext>
                </a:extLst>
              </p:cNvPr>
              <p:cNvSpPr txBox="1"/>
              <p:nvPr/>
            </p:nvSpPr>
            <p:spPr>
              <a:xfrm>
                <a:off x="533400" y="2469615"/>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75A4F5FA-9B29-F75A-21AB-D0A8C4CDDF6E}"/>
                  </a:ext>
                </a:extLst>
              </p:cNvPr>
              <p:cNvSpPr txBox="1">
                <a:spLocks noRot="1" noChangeAspect="1" noMove="1" noResize="1" noEditPoints="1" noAdjustHandles="1" noChangeArrowheads="1" noChangeShapeType="1" noTextEdit="1"/>
              </p:cNvSpPr>
              <p:nvPr/>
            </p:nvSpPr>
            <p:spPr>
              <a:xfrm>
                <a:off x="533400" y="2469615"/>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4B47DC-9CAA-918C-9C4D-58C642F87BC1}"/>
                  </a:ext>
                </a:extLst>
              </p:cNvPr>
              <p:cNvSpPr txBox="1"/>
              <p:nvPr/>
            </p:nvSpPr>
            <p:spPr>
              <a:xfrm>
                <a:off x="2597022" y="5257800"/>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FA4B47DC-9CAA-918C-9C4D-58C642F87BC1}"/>
                  </a:ext>
                </a:extLst>
              </p:cNvPr>
              <p:cNvSpPr txBox="1">
                <a:spLocks noRot="1" noChangeAspect="1" noMove="1" noResize="1" noEditPoints="1" noAdjustHandles="1" noChangeArrowheads="1" noChangeShapeType="1" noTextEdit="1"/>
              </p:cNvSpPr>
              <p:nvPr/>
            </p:nvSpPr>
            <p:spPr>
              <a:xfrm>
                <a:off x="2597022" y="5257800"/>
                <a:ext cx="98437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F17774-C902-DC36-EA8E-4E6B41121CF5}"/>
                  </a:ext>
                </a:extLst>
              </p:cNvPr>
              <p:cNvSpPr txBox="1"/>
              <p:nvPr/>
            </p:nvSpPr>
            <p:spPr>
              <a:xfrm>
                <a:off x="5334000" y="2819400"/>
                <a:ext cx="37719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𝐸</m:t>
                      </m:r>
                      <m:r>
                        <a:rPr lang="en-US" sz="1200" b="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𝑎</m:t>
                      </m:r>
                      <m:r>
                        <a:rPr lang="en-US" sz="1200" b="0" i="1" smtClean="0">
                          <a:solidFill>
                            <a:schemeClr val="tx1"/>
                          </a:solidFill>
                          <a:latin typeface="Cambria Math" panose="02040503050406030204" pitchFamily="18" charset="0"/>
                        </a:rPr>
                        <m:t>)</m:t>
                      </m:r>
                      <m:r>
                        <a:rPr lang="en-US" sz="1200" b="0" i="0">
                          <a:solidFill>
                            <a:schemeClr val="tx1"/>
                          </a:solidFill>
                          <a:latin typeface="Cambria Math" panose="02040503050406030204" pitchFamily="18" charset="0"/>
                        </a:rPr>
                        <m:t>=</m:t>
                      </m:r>
                      <m:nary>
                        <m:naryPr>
                          <m:chr m:val="∑"/>
                          <m:limLoc m:val="undOvr"/>
                          <m:ctrlPr>
                            <a:rPr lang="en-US" sz="1200" b="0" i="1">
                              <a:solidFill>
                                <a:schemeClr val="tx1"/>
                              </a:solidFill>
                              <a:latin typeface="Cambria Math" panose="02040503050406030204" pitchFamily="18" charset="0"/>
                            </a:rPr>
                          </m:ctrlPr>
                        </m:naryPr>
                        <m:sub>
                          <m:r>
                            <a:rPr lang="en-US" sz="1200" b="0" i="1">
                              <a:solidFill>
                                <a:schemeClr val="tx1"/>
                              </a:solidFill>
                              <a:latin typeface="Cambria Math" panose="02040503050406030204" pitchFamily="18" charset="0"/>
                            </a:rPr>
                            <m:t>𝑖</m:t>
                          </m:r>
                          <m:r>
                            <a:rPr lang="en-US" sz="1200" b="0" i="0">
                              <a:solidFill>
                                <a:schemeClr val="tx1"/>
                              </a:solidFill>
                              <a:latin typeface="Cambria Math" panose="02040503050406030204" pitchFamily="18" charset="0"/>
                            </a:rPr>
                            <m:t>=1</m:t>
                          </m:r>
                        </m:sub>
                        <m:sup>
                          <m:r>
                            <a:rPr lang="en-US" sz="1200" b="0" i="1">
                              <a:solidFill>
                                <a:schemeClr val="tx1"/>
                              </a:solidFill>
                              <a:latin typeface="Cambria Math" panose="02040503050406030204" pitchFamily="18" charset="0"/>
                            </a:rPr>
                            <m:t>𝑛</m:t>
                          </m:r>
                        </m:sup>
                        <m:e>
                          <m:r>
                            <a:rPr lang="en-US" sz="1200" b="0" i="1" smtClean="0">
                              <a:solidFill>
                                <a:schemeClr val="tx1"/>
                              </a:solidFill>
                              <a:latin typeface="Cambria Math" panose="02040503050406030204" pitchFamily="18" charset="0"/>
                            </a:rPr>
                            <m:t>2</m:t>
                          </m:r>
                          <m:d>
                            <m:dPr>
                              <m:ctrlPr>
                                <a:rPr lang="en-US" sz="1200" b="0" i="1">
                                  <a:latin typeface="Cambria Math" panose="02040503050406030204" pitchFamily="18" charset="0"/>
                                </a:rPr>
                              </m:ctrlPr>
                            </m:dPr>
                            <m:e>
                              <m:r>
                                <a:rPr lang="en-US" sz="1200" b="0" i="1">
                                  <a:latin typeface="Cambria Math" panose="02040503050406030204" pitchFamily="18" charset="0"/>
                                </a:rPr>
                                <m:t>𝑎</m:t>
                              </m:r>
                              <m:sSub>
                                <m:sSubPr>
                                  <m:ctrlPr>
                                    <a:rPr lang="en-US" sz="1200" b="0" i="1">
                                      <a:latin typeface="Cambria Math" panose="02040503050406030204" pitchFamily="18" charset="0"/>
                                    </a:rPr>
                                  </m:ctrlPr>
                                </m:sSubPr>
                                <m:e>
                                  <m:r>
                                    <a:rPr lang="en-US" sz="1200" b="0" i="1">
                                      <a:latin typeface="Cambria Math" panose="02040503050406030204" pitchFamily="18" charset="0"/>
                                    </a:rPr>
                                    <m:t>𝑥</m:t>
                                  </m:r>
                                </m:e>
                                <m:sub>
                                  <m:r>
                                    <a:rPr lang="en-US" sz="1200" b="0" i="1">
                                      <a:latin typeface="Cambria Math" panose="02040503050406030204" pitchFamily="18" charset="0"/>
                                    </a:rPr>
                                    <m:t>𝑖</m:t>
                                  </m:r>
                                </m:sub>
                              </m:sSub>
                              <m:r>
                                <a:rPr lang="en-US" sz="1200" b="0">
                                  <a:latin typeface="Cambria Math" panose="02040503050406030204" pitchFamily="18" charset="0"/>
                                </a:rPr>
                                <m:t>−</m:t>
                              </m:r>
                              <m:sSub>
                                <m:sSubPr>
                                  <m:ctrlPr>
                                    <a:rPr lang="en-US" sz="1200" b="0" i="1">
                                      <a:latin typeface="Cambria Math" panose="02040503050406030204" pitchFamily="18" charset="0"/>
                                    </a:rPr>
                                  </m:ctrlPr>
                                </m:sSubPr>
                                <m:e>
                                  <m:r>
                                    <a:rPr lang="en-US" sz="1200" b="0" i="1">
                                      <a:latin typeface="Cambria Math" panose="02040503050406030204" pitchFamily="18" charset="0"/>
                                    </a:rPr>
                                    <m:t>𝑦</m:t>
                                  </m:r>
                                </m:e>
                                <m:sub>
                                  <m:r>
                                    <a:rPr lang="en-US" sz="1200" b="0" i="1">
                                      <a:latin typeface="Cambria Math" panose="02040503050406030204" pitchFamily="18" charset="0"/>
                                    </a:rPr>
                                    <m:t>𝑖</m:t>
                                  </m:r>
                                </m:sub>
                              </m:sSub>
                            </m:e>
                          </m:d>
                        </m:e>
                      </m:nary>
                      <m:sSub>
                        <m:sSubPr>
                          <m:ctrlPr>
                            <a:rPr lang="en-US" sz="1200" b="0" i="1">
                              <a:latin typeface="Cambria Math" panose="02040503050406030204" pitchFamily="18" charset="0"/>
                            </a:rPr>
                          </m:ctrlPr>
                        </m:sSubPr>
                        <m:e>
                          <m:r>
                            <a:rPr lang="en-US" sz="1200" b="0" i="1">
                              <a:latin typeface="Cambria Math" panose="02040503050406030204" pitchFamily="18" charset="0"/>
                            </a:rPr>
                            <m:t>𝑥</m:t>
                          </m:r>
                        </m:e>
                        <m:sub>
                          <m:r>
                            <a:rPr lang="en-US" sz="1200" b="0" i="1">
                              <a:latin typeface="Cambria Math" panose="02040503050406030204" pitchFamily="18" charset="0"/>
                            </a:rPr>
                            <m:t>𝑖</m:t>
                          </m:r>
                        </m:sub>
                      </m:sSub>
                    </m:oMath>
                  </m:oMathPara>
                </a14:m>
                <a:endParaRPr lang="en-US" sz="1200" b="0" dirty="0">
                  <a:solidFill>
                    <a:schemeClr val="tx1"/>
                  </a:solidFill>
                </a:endParaRPr>
              </a:p>
            </p:txBody>
          </p:sp>
        </mc:Choice>
        <mc:Fallback xmlns="">
          <p:sp>
            <p:nvSpPr>
              <p:cNvPr id="4" name="TextBox 3">
                <a:extLst>
                  <a:ext uri="{FF2B5EF4-FFF2-40B4-BE49-F238E27FC236}">
                    <a16:creationId xmlns:a16="http://schemas.microsoft.com/office/drawing/2014/main" id="{17F17774-C902-DC36-EA8E-4E6B41121CF5}"/>
                  </a:ext>
                </a:extLst>
              </p:cNvPr>
              <p:cNvSpPr txBox="1">
                <a:spLocks noRot="1" noChangeAspect="1" noMove="1" noResize="1" noEditPoints="1" noAdjustHandles="1" noChangeArrowheads="1" noChangeShapeType="1" noTextEdit="1"/>
              </p:cNvSpPr>
              <p:nvPr/>
            </p:nvSpPr>
            <p:spPr>
              <a:xfrm>
                <a:off x="5334000" y="2819400"/>
                <a:ext cx="3771900" cy="596445"/>
              </a:xfrm>
              <a:prstGeom prst="rect">
                <a:avLst/>
              </a:prstGeom>
              <a:blipFill>
                <a:blip r:embed="rId7"/>
                <a:stretch>
                  <a:fillRect t="-95745" b="-14893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3016F2D-BDDB-17C2-F00F-F62BF406FB26}"/>
              </a:ext>
            </a:extLst>
          </p:cNvPr>
          <p:cNvSpPr txBox="1"/>
          <p:nvPr/>
        </p:nvSpPr>
        <p:spPr>
          <a:xfrm>
            <a:off x="5334000" y="3581400"/>
            <a:ext cx="3505200" cy="3970318"/>
          </a:xfrm>
          <a:prstGeom prst="rect">
            <a:avLst/>
          </a:prstGeom>
          <a:noFill/>
        </p:spPr>
        <p:txBody>
          <a:bodyPr wrap="square">
            <a:spAutoFit/>
          </a:bodyPr>
          <a:lstStyle/>
          <a:p>
            <a:r>
              <a:rPr lang="en-US" altLang="en-US" sz="1800" b="0" u="sng" kern="0" dirty="0">
                <a:latin typeface="Times New Roman" panose="02020603050405020304" pitchFamily="18" charset="0"/>
                <a:ea typeface="ＭＳ Ｐゴシック" charset="-128"/>
                <a:cs typeface="Times New Roman" panose="02020603050405020304" pitchFamily="18" charset="0"/>
              </a:rPr>
              <a:t>Observations:</a:t>
            </a:r>
            <a:endParaRPr lang="en-US" altLang="en-US" sz="1800" b="0" u="sng" kern="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If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a:t>
            </a:r>
            <a:r>
              <a:rPr lang="en-US" sz="1800" b="0" i="1" dirty="0">
                <a:latin typeface="Times New Roman" panose="02020603050405020304" pitchFamily="18" charset="0"/>
                <a:cs typeface="Times New Roman" panose="02020603050405020304" pitchFamily="18" charset="0"/>
              </a:rPr>
              <a:t>a</a:t>
            </a:r>
            <a:r>
              <a:rPr lang="en-US" sz="1800" b="0" dirty="0">
                <a:latin typeface="Times New Roman" panose="02020603050405020304" pitchFamily="18" charset="0"/>
                <a:cs typeface="Times New Roman" panose="02020603050405020304" pitchFamily="18" charset="0"/>
              </a:rPr>
              <a:t>) is positive, then decreasing </a:t>
            </a:r>
            <a:r>
              <a:rPr lang="en-US" sz="1800" b="0" i="1" dirty="0">
                <a:latin typeface="Times New Roman" panose="02020603050405020304" pitchFamily="18" charset="0"/>
                <a:cs typeface="Times New Roman" panose="02020603050405020304" pitchFamily="18" charset="0"/>
              </a:rPr>
              <a:t>a</a:t>
            </a:r>
            <a:r>
              <a:rPr lang="en-US" sz="1800" b="0" dirty="0">
                <a:latin typeface="Times New Roman" panose="02020603050405020304" pitchFamily="18" charset="0"/>
                <a:cs typeface="Times New Roman" panose="02020603050405020304" pitchFamily="18" charset="0"/>
              </a:rPr>
              <a:t> is the right move, otherwise we should increase it.</a:t>
            </a:r>
          </a:p>
          <a:p>
            <a:pPr marL="342900" indent="-34290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As we get closer to the minimum of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 it is better to take smaller steps, otherwise we may pass it.</a:t>
            </a:r>
          </a:p>
          <a:p>
            <a:pPr marL="342900" indent="-342900">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As we get closer to the minimum of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E</a:t>
            </a:r>
            <a:r>
              <a:rPr lang="en-US" sz="1800" b="0" dirty="0">
                <a:latin typeface="Times New Roman" panose="02020603050405020304" pitchFamily="18" charset="0"/>
                <a:cs typeface="Times New Roman" panose="02020603050405020304" pitchFamily="18" charset="0"/>
              </a:rPr>
              <a:t>’(</a:t>
            </a:r>
            <a:r>
              <a:rPr lang="en-US" sz="1800" b="0" i="1" dirty="0">
                <a:latin typeface="Times New Roman" panose="02020603050405020304" pitchFamily="18" charset="0"/>
                <a:cs typeface="Times New Roman" panose="02020603050405020304" pitchFamily="18" charset="0"/>
              </a:rPr>
              <a:t>a</a:t>
            </a:r>
            <a:r>
              <a:rPr lang="en-US" sz="1800" b="0" dirty="0">
                <a:latin typeface="Times New Roman" panose="02020603050405020304" pitchFamily="18" charset="0"/>
                <a:cs typeface="Times New Roman" panose="02020603050405020304" pitchFamily="18" charset="0"/>
              </a:rPr>
              <a:t>) is getting smaller.</a:t>
            </a:r>
          </a:p>
          <a:p>
            <a:pPr marL="342900" indent="-342900">
              <a:buFont typeface="Arial" panose="020B0604020202020204" pitchFamily="34" charset="0"/>
              <a:buChar char="•"/>
            </a:pPr>
            <a:endParaRPr lang="en-US" sz="1800" b="0" dirty="0">
              <a:latin typeface="Times New Roman" panose="02020603050405020304" pitchFamily="18" charset="0"/>
              <a:cs typeface="Times New Roman" panose="02020603050405020304" pitchFamily="18" charset="0"/>
            </a:endParaRPr>
          </a:p>
          <a:p>
            <a:endParaRPr lang="en-US" sz="1800" b="0" dirty="0">
              <a:latin typeface="Times New Roman" panose="02020603050405020304" pitchFamily="18" charset="0"/>
              <a:cs typeface="Times New Roman" panose="02020603050405020304" pitchFamily="18" charset="0"/>
            </a:endParaRPr>
          </a:p>
          <a:p>
            <a:pPr marL="0" indent="0" algn="l">
              <a:buNone/>
            </a:pPr>
            <a:endParaRPr lang="en-US" altLang="en-US" sz="1800" b="0" kern="0" dirty="0">
              <a:latin typeface="Times New Roman" panose="02020603050405020304" pitchFamily="18" charset="0"/>
              <a:ea typeface="ＭＳ Ｐゴシック" charset="-128"/>
              <a:cs typeface="Times New Roman" panose="02020603050405020304" pitchFamily="18" charset="0"/>
            </a:endParaRPr>
          </a:p>
        </p:txBody>
      </p:sp>
      <p:sp>
        <p:nvSpPr>
          <p:cNvPr id="10" name="TextBox 9">
            <a:extLst>
              <a:ext uri="{FF2B5EF4-FFF2-40B4-BE49-F238E27FC236}">
                <a16:creationId xmlns:a16="http://schemas.microsoft.com/office/drawing/2014/main" id="{C2C21628-6A02-9871-1325-21BCAD5FAA80}"/>
              </a:ext>
            </a:extLst>
          </p:cNvPr>
          <p:cNvSpPr txBox="1"/>
          <p:nvPr/>
        </p:nvSpPr>
        <p:spPr>
          <a:xfrm>
            <a:off x="1004713" y="5486400"/>
            <a:ext cx="4253087" cy="400110"/>
          </a:xfrm>
          <a:prstGeom prst="rect">
            <a:avLst/>
          </a:prstGeom>
          <a:noFill/>
        </p:spPr>
        <p:txBody>
          <a:bodyPr wrap="none" rtlCol="0">
            <a:spAutoFit/>
          </a:bodyPr>
          <a:lstStyle/>
          <a:p>
            <a:pPr algn="l"/>
            <a:r>
              <a:rPr lang="en-US" altLang="en-US" b="0" kern="0" dirty="0">
                <a:latin typeface="Times New Roman" panose="02020603050405020304" pitchFamily="18" charset="0"/>
                <a:cs typeface="Times New Roman" panose="02020603050405020304" pitchFamily="18" charset="0"/>
              </a:rPr>
              <a:t>Then, let’s change </a:t>
            </a:r>
            <a:r>
              <a:rPr lang="en-US" altLang="en-US" b="0" i="1" kern="0" dirty="0">
                <a:latin typeface="Times New Roman" panose="02020603050405020304" pitchFamily="18" charset="0"/>
                <a:cs typeface="Times New Roman" panose="02020603050405020304" pitchFamily="18" charset="0"/>
              </a:rPr>
              <a:t>a</a:t>
            </a:r>
            <a:r>
              <a:rPr lang="en-US" altLang="en-US" b="0" kern="0" dirty="0">
                <a:latin typeface="Times New Roman" panose="02020603050405020304" pitchFamily="18" charset="0"/>
                <a:cs typeface="Times New Roman" panose="02020603050405020304" pitchFamily="18" charset="0"/>
              </a:rPr>
              <a:t> according to </a:t>
            </a:r>
            <a:r>
              <a:rPr lang="en-US" sz="2000" b="0" i="1" dirty="0">
                <a:latin typeface="Times New Roman" panose="02020603050405020304" pitchFamily="18" charset="0"/>
                <a:cs typeface="Times New Roman" panose="02020603050405020304" pitchFamily="18" charset="0"/>
              </a:rPr>
              <a:t>E</a:t>
            </a:r>
            <a:r>
              <a:rPr lang="en-US" sz="2000" b="0" dirty="0">
                <a:latin typeface="Times New Roman" panose="02020603050405020304" pitchFamily="18" charset="0"/>
                <a:cs typeface="Times New Roman" panose="02020603050405020304" pitchFamily="18" charset="0"/>
              </a:rPr>
              <a:t>’(</a:t>
            </a:r>
            <a:r>
              <a:rPr lang="en-US" sz="2000" b="0" i="1" dirty="0">
                <a:latin typeface="Times New Roman" panose="02020603050405020304" pitchFamily="18" charset="0"/>
                <a:cs typeface="Times New Roman" panose="02020603050405020304" pitchFamily="18" charset="0"/>
              </a:rPr>
              <a:t>a</a:t>
            </a:r>
            <a:r>
              <a:rPr lang="en-US" sz="2000" b="0" dirty="0">
                <a:latin typeface="Times New Roman" panose="02020603050405020304" pitchFamily="18" charset="0"/>
                <a:cs typeface="Times New Roman" panose="02020603050405020304" pitchFamily="18" charset="0"/>
              </a:rPr>
              <a:t>)</a:t>
            </a:r>
            <a:r>
              <a:rPr lang="en-US" altLang="en-US" b="0" kern="0" dirty="0">
                <a:latin typeface="Times New Roman" panose="02020603050405020304" pitchFamily="18" charset="0"/>
                <a:cs typeface="Times New Roman" panose="02020603050405020304" pitchFamily="18" charset="0"/>
              </a:rPr>
              <a:t> </a:t>
            </a:r>
          </a:p>
        </p:txBody>
      </p:sp>
      <p:cxnSp>
        <p:nvCxnSpPr>
          <p:cNvPr id="11" name="Google Shape;360;p49">
            <a:extLst>
              <a:ext uri="{FF2B5EF4-FFF2-40B4-BE49-F238E27FC236}">
                <a16:creationId xmlns:a16="http://schemas.microsoft.com/office/drawing/2014/main" id="{BEEF4225-F172-2AD2-3708-E239C0A0AA45}"/>
              </a:ext>
            </a:extLst>
          </p:cNvPr>
          <p:cNvCxnSpPr>
            <a:cxnSpLocks/>
          </p:cNvCxnSpPr>
          <p:nvPr/>
        </p:nvCxnSpPr>
        <p:spPr>
          <a:xfrm flipV="1">
            <a:off x="3158552" y="3581400"/>
            <a:ext cx="1558242" cy="1764765"/>
          </a:xfrm>
          <a:prstGeom prst="straightConnector1">
            <a:avLst/>
          </a:prstGeom>
          <a:noFill/>
          <a:ln w="28575" cap="flat" cmpd="sng">
            <a:solidFill>
              <a:srgbClr val="00B050"/>
            </a:solidFill>
            <a:prstDash val="solid"/>
            <a:miter lim="800000"/>
            <a:headEnd type="none" w="sm" len="sm"/>
            <a:tailEnd type="none" w="sm" len="sm"/>
          </a:ln>
        </p:spPr>
      </p:cxnSp>
      <p:sp>
        <p:nvSpPr>
          <p:cNvPr id="15" name="Google Shape;359;p49">
            <a:extLst>
              <a:ext uri="{FF2B5EF4-FFF2-40B4-BE49-F238E27FC236}">
                <a16:creationId xmlns:a16="http://schemas.microsoft.com/office/drawing/2014/main" id="{08750448-D1DB-A10E-6152-56A5918AF403}"/>
              </a:ext>
            </a:extLst>
          </p:cNvPr>
          <p:cNvSpPr/>
          <p:nvPr/>
        </p:nvSpPr>
        <p:spPr>
          <a:xfrm>
            <a:off x="3810000" y="4448175"/>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D75BA00-C568-4672-66C3-7DF6198AE52E}"/>
                  </a:ext>
                </a:extLst>
              </p:cNvPr>
              <p:cNvSpPr txBox="1"/>
              <p:nvPr/>
            </p:nvSpPr>
            <p:spPr>
              <a:xfrm>
                <a:off x="1049409" y="5917691"/>
                <a:ext cx="37719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 − </m:t>
                      </m:r>
                      <m:r>
                        <a:rPr lang="en-US" sz="2400" b="0" i="1" smtClean="0">
                          <a:solidFill>
                            <a:schemeClr val="tx1"/>
                          </a:solidFill>
                          <a:latin typeface="Cambria Math" panose="02040503050406030204" pitchFamily="18" charset="0"/>
                          <a:ea typeface="Cambria Math" panose="02040503050406030204" pitchFamily="18" charset="0"/>
                        </a:rPr>
                        <m:t>𝜂</m:t>
                      </m:r>
                      <m:r>
                        <a:rPr lang="en-US" sz="2400" b="0" i="1" smtClean="0">
                          <a:solidFill>
                            <a:schemeClr val="tx1"/>
                          </a:solidFill>
                          <a:latin typeface="Cambria Math" panose="02040503050406030204" pitchFamily="18" charset="0"/>
                          <a:ea typeface="Cambria Math" panose="02040503050406030204" pitchFamily="18" charset="0"/>
                        </a:rPr>
                        <m:t>𝐸</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𝑎</m:t>
                      </m:r>
                      <m:r>
                        <a:rPr lang="en-US" sz="2400" b="0" i="1"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ndParaRPr>
              </a:p>
            </p:txBody>
          </p:sp>
        </mc:Choice>
        <mc:Fallback xmlns="">
          <p:sp>
            <p:nvSpPr>
              <p:cNvPr id="17" name="TextBox 16">
                <a:extLst>
                  <a:ext uri="{FF2B5EF4-FFF2-40B4-BE49-F238E27FC236}">
                    <a16:creationId xmlns:a16="http://schemas.microsoft.com/office/drawing/2014/main" id="{2D75BA00-C568-4672-66C3-7DF6198AE52E}"/>
                  </a:ext>
                </a:extLst>
              </p:cNvPr>
              <p:cNvSpPr txBox="1">
                <a:spLocks noRot="1" noChangeAspect="1" noMove="1" noResize="1" noEditPoints="1" noAdjustHandles="1" noChangeArrowheads="1" noChangeShapeType="1" noTextEdit="1"/>
              </p:cNvSpPr>
              <p:nvPr/>
            </p:nvSpPr>
            <p:spPr>
              <a:xfrm>
                <a:off x="1049409" y="5917691"/>
                <a:ext cx="3771900" cy="461665"/>
              </a:xfrm>
              <a:prstGeom prst="rect">
                <a:avLst/>
              </a:prstGeom>
              <a:blipFill>
                <a:blip r:embed="rId8"/>
                <a:stretch>
                  <a:fillRect b="-2162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45B5AC03-39CA-5813-CFB5-6517DF9D2C41}"/>
              </a:ext>
            </a:extLst>
          </p:cNvPr>
          <p:cNvSpPr txBox="1"/>
          <p:nvPr/>
        </p:nvSpPr>
        <p:spPr>
          <a:xfrm>
            <a:off x="2177524" y="3161334"/>
            <a:ext cx="1978427" cy="738664"/>
          </a:xfrm>
          <a:prstGeom prst="rect">
            <a:avLst/>
          </a:prstGeom>
          <a:solidFill>
            <a:schemeClr val="bg1"/>
          </a:solidFill>
        </p:spPr>
        <p:txBody>
          <a:bodyPr wrap="none" rtlCol="0">
            <a:spAutoFit/>
          </a:bodyPr>
          <a:lstStyle/>
          <a:p>
            <a:r>
              <a:rPr lang="en-US" sz="1400" b="0" i="1" dirty="0">
                <a:latin typeface="Times New Roman" panose="02020603050405020304" pitchFamily="18" charset="0"/>
                <a:cs typeface="Times New Roman" panose="02020603050405020304" pitchFamily="18" charset="0"/>
              </a:rPr>
              <a:t>E</a:t>
            </a:r>
            <a:r>
              <a:rPr lang="en-US" sz="1400" b="0" dirty="0">
                <a:latin typeface="Times New Roman" panose="02020603050405020304" pitchFamily="18" charset="0"/>
                <a:cs typeface="Times New Roman" panose="02020603050405020304" pitchFamily="18" charset="0"/>
              </a:rPr>
              <a:t>’(</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 is the slop </a:t>
            </a:r>
          </a:p>
          <a:p>
            <a:r>
              <a:rPr lang="en-US" sz="1400" b="0" dirty="0">
                <a:latin typeface="Times New Roman" panose="02020603050405020304" pitchFamily="18" charset="0"/>
                <a:cs typeface="Times New Roman" panose="02020603050405020304" pitchFamily="18" charset="0"/>
              </a:rPr>
              <a:t>of the tangent line (</a:t>
            </a:r>
            <a:r>
              <a:rPr lang="he-IL" sz="1400" b="0" dirty="0">
                <a:latin typeface="Times New Roman" panose="02020603050405020304" pitchFamily="18" charset="0"/>
                <a:cs typeface="Times New Roman" panose="02020603050405020304" pitchFamily="18" charset="0"/>
              </a:rPr>
              <a:t>משיק</a:t>
            </a:r>
            <a:r>
              <a:rPr lang="en-US" sz="1400" b="0" dirty="0">
                <a:latin typeface="Times New Roman" panose="02020603050405020304" pitchFamily="18" charset="0"/>
                <a:cs typeface="Times New Roman" panose="02020603050405020304" pitchFamily="18" charset="0"/>
              </a:rPr>
              <a:t>)</a:t>
            </a:r>
          </a:p>
          <a:p>
            <a:r>
              <a:rPr lang="en-US" sz="1400" b="0" dirty="0">
                <a:latin typeface="Times New Roman" panose="02020603050405020304" pitchFamily="18" charset="0"/>
                <a:cs typeface="Times New Roman" panose="02020603050405020304" pitchFamily="18" charset="0"/>
              </a:rPr>
              <a:t>at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a:t>
            </a:r>
          </a:p>
        </p:txBody>
      </p:sp>
      <p:sp>
        <p:nvSpPr>
          <p:cNvPr id="2" name="Footer Placeholder 1">
            <a:extLst>
              <a:ext uri="{FF2B5EF4-FFF2-40B4-BE49-F238E27FC236}">
                <a16:creationId xmlns:a16="http://schemas.microsoft.com/office/drawing/2014/main" id="{9C2ACDDD-3FB4-C5CC-3BC2-ECFE0E24C19A}"/>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026922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C73EFD5-FB8B-7178-235B-BBD048E37438}"/>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8CFF6A4-C30A-9FDD-A09A-2A9976E3D564}"/>
              </a:ext>
            </a:extLst>
          </p:cNvPr>
          <p:cNvSpPr>
            <a:spLocks noGrp="1" noChangeArrowheads="1"/>
          </p:cNvSpPr>
          <p:nvPr>
            <p:ph type="title"/>
          </p:nvPr>
        </p:nvSpPr>
        <p:spPr/>
        <p:txBody>
          <a:bodyPr/>
          <a:lstStyle/>
          <a:p>
            <a:pPr>
              <a:defRPr/>
            </a:pPr>
            <a:r>
              <a:rPr lang="en-US" dirty="0">
                <a:cs typeface="+mj-cs"/>
              </a:rPr>
              <a:t>Detecting an elephant</a:t>
            </a:r>
          </a:p>
        </p:txBody>
      </p:sp>
      <p:sp>
        <p:nvSpPr>
          <p:cNvPr id="6" name="Rectangle 89">
            <a:extLst>
              <a:ext uri="{FF2B5EF4-FFF2-40B4-BE49-F238E27FC236}">
                <a16:creationId xmlns:a16="http://schemas.microsoft.com/office/drawing/2014/main" id="{D251B7C2-265D-36A7-CE3D-3C9F057E2F5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dirty="0"/>
              <a:t>How would you write a program that can identify whether an elephant appears in each image?</a:t>
            </a:r>
            <a:endParaRPr lang="en-US" altLang="en-US" kern="0" dirty="0">
              <a:latin typeface="Times New Roman" panose="02020603050405020304" pitchFamily="18" charset="0"/>
              <a:ea typeface="ＭＳ Ｐゴシック" charset="-128"/>
              <a:cs typeface="Times New Roman" panose="02020603050405020304" pitchFamily="18" charset="0"/>
            </a:endParaRPr>
          </a:p>
        </p:txBody>
      </p:sp>
      <p:sp>
        <p:nvSpPr>
          <p:cNvPr id="2" name="Rectangle 4">
            <a:extLst>
              <a:ext uri="{FF2B5EF4-FFF2-40B4-BE49-F238E27FC236}">
                <a16:creationId xmlns:a16="http://schemas.microsoft.com/office/drawing/2014/main" id="{20655DB3-64C9-DF50-7080-25A28D3B56A4}"/>
              </a:ext>
            </a:extLst>
          </p:cNvPr>
          <p:cNvSpPr>
            <a:spLocks noChangeArrowheads="1"/>
          </p:cNvSpPr>
          <p:nvPr/>
        </p:nvSpPr>
        <p:spPr bwMode="auto">
          <a:xfrm>
            <a:off x="228600" y="1447800"/>
            <a:ext cx="4648200" cy="4876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65600" tIns="72000" rIns="0" bIns="0"/>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r>
              <a:rPr lang="en-US" sz="1100" b="0" dirty="0">
                <a:solidFill>
                  <a:srgbClr val="000000"/>
                </a:solidFill>
                <a:latin typeface="Consolas" charset="0"/>
              </a:rPr>
              <a:t>import </a:t>
            </a:r>
            <a:r>
              <a:rPr lang="en-US" sz="1100" b="0" dirty="0" err="1">
                <a:solidFill>
                  <a:srgbClr val="000000"/>
                </a:solidFill>
                <a:latin typeface="Consolas" charset="0"/>
              </a:rPr>
              <a:t>java.awt.Color</a:t>
            </a:r>
            <a:r>
              <a:rPr lang="en-US" sz="1100" b="0" dirty="0">
                <a:solidFill>
                  <a:srgbClr val="000000"/>
                </a:solidFill>
                <a:latin typeface="Consolas" charset="0"/>
              </a:rPr>
              <a:t>; </a:t>
            </a:r>
            <a:br>
              <a:rPr lang="en-US" sz="1100" b="0" dirty="0">
                <a:solidFill>
                  <a:srgbClr val="000000"/>
                </a:solidFill>
                <a:latin typeface="Consolas" charset="0"/>
              </a:rPr>
            </a:br>
            <a:br>
              <a:rPr lang="en-US" altLang="en-US" sz="1100" b="0" dirty="0">
                <a:solidFill>
                  <a:srgbClr val="000099"/>
                </a:solidFill>
                <a:latin typeface="Times New Roman" panose="02020603050405020304" pitchFamily="18" charset="0"/>
                <a:cs typeface="Times New Roman" panose="02020603050405020304" pitchFamily="18" charset="0"/>
              </a:rPr>
            </a:br>
            <a:r>
              <a:rPr lang="en-US" altLang="en-US" sz="1100" b="0" dirty="0">
                <a:solidFill>
                  <a:srgbClr val="000099"/>
                </a:solidFill>
                <a:latin typeface="Times New Roman" panose="02020603050405020304" pitchFamily="18" charset="0"/>
                <a:cs typeface="Times New Roman" panose="02020603050405020304" pitchFamily="18" charset="0"/>
              </a:rPr>
              <a:t>/** A program that detects an elephant in a given picture */</a:t>
            </a:r>
            <a:br>
              <a:rPr lang="en-US" altLang="en-US" sz="1100" b="0" dirty="0">
                <a:solidFill>
                  <a:srgbClr val="000099"/>
                </a:solidFill>
                <a:latin typeface="Times New Roman" panose="02020603050405020304" pitchFamily="18" charset="0"/>
                <a:cs typeface="Times New Roman" panose="02020603050405020304" pitchFamily="18" charset="0"/>
              </a:rPr>
            </a:br>
            <a:r>
              <a:rPr lang="en-US" altLang="en-US" sz="1100" b="0" dirty="0">
                <a:solidFill>
                  <a:srgbClr val="000000"/>
                </a:solidFill>
                <a:latin typeface="Consolas" charset="0"/>
              </a:rPr>
              <a:t>public class </a:t>
            </a:r>
            <a:r>
              <a:rPr lang="en-US" altLang="en-US" sz="1100" b="0" dirty="0" err="1">
                <a:solidFill>
                  <a:srgbClr val="000000"/>
                </a:solidFill>
                <a:latin typeface="Consolas" charset="0"/>
              </a:rPr>
              <a:t>ElephantDetector</a:t>
            </a:r>
            <a:r>
              <a:rPr lang="en-US" altLang="en-US" sz="1100" b="0" dirty="0">
                <a:solidFill>
                  <a:srgbClr val="000000"/>
                </a:solidFill>
                <a:latin typeface="Consolas" charset="0"/>
              </a:rPr>
              <a:t>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public static void main(String[] </a:t>
            </a:r>
            <a:r>
              <a:rPr lang="en-US" altLang="en-US" sz="1100" b="0" dirty="0" err="1">
                <a:solidFill>
                  <a:srgbClr val="000000"/>
                </a:solidFill>
                <a:latin typeface="Consolas" charset="0"/>
              </a:rPr>
              <a:t>args</a:t>
            </a:r>
            <a:r>
              <a:rPr lang="en-US" altLang="en-US" sz="1100" b="0" dirty="0">
                <a:solidFill>
                  <a:srgbClr val="000000"/>
                </a:solidFill>
                <a:latin typeface="Consolas" charset="0"/>
              </a:rPr>
              <a:t>) {</a:t>
            </a:r>
          </a:p>
          <a:p>
            <a:r>
              <a:rPr lang="en-US" altLang="en-US" sz="1100" b="0" dirty="0">
                <a:solidFill>
                  <a:srgbClr val="000000"/>
                </a:solidFill>
                <a:latin typeface="Consolas" charset="0"/>
              </a:rPr>
              <a:t>       Color[][] pic = read(“safari-1.ppm”);</a:t>
            </a:r>
          </a:p>
          <a:p>
            <a:r>
              <a:rPr lang="en-US" altLang="en-US" sz="1100" b="0" dirty="0">
                <a:solidFill>
                  <a:srgbClr val="000000"/>
                </a:solidFill>
                <a:latin typeface="Consolas" charset="0"/>
              </a:rPr>
              <a:t>       if (</a:t>
            </a:r>
            <a:r>
              <a:rPr lang="en-US" altLang="en-US" sz="1100" b="0" dirty="0" err="1">
                <a:solidFill>
                  <a:srgbClr val="000000"/>
                </a:solidFill>
                <a:latin typeface="Consolas" charset="0"/>
              </a:rPr>
              <a:t>hasElephant</a:t>
            </a:r>
            <a:r>
              <a:rPr lang="en-US" altLang="en-US" sz="1100" b="0" dirty="0">
                <a:solidFill>
                  <a:srgbClr val="000000"/>
                </a:solidFill>
                <a:latin typeface="Consolas" charset="0"/>
              </a:rPr>
              <a:t>(pic)) {</a:t>
            </a:r>
          </a:p>
          <a:p>
            <a:r>
              <a:rPr lang="en-US" altLang="en-US" sz="1100" b="0" dirty="0">
                <a:solidFill>
                  <a:srgbClr val="000000"/>
                </a:solidFill>
                <a:latin typeface="Consolas" charset="0"/>
              </a:rPr>
              <a:t>          // Do something</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private static Color[][] read(String </a:t>
            </a:r>
            <a:r>
              <a:rPr lang="en-US" altLang="en-US" sz="1100" b="0" dirty="0" err="1">
                <a:solidFill>
                  <a:srgbClr val="000000"/>
                </a:solidFill>
                <a:latin typeface="Consolas" charset="0"/>
              </a:rPr>
              <a:t>fileName</a:t>
            </a:r>
            <a:r>
              <a:rPr lang="en-US" altLang="en-US" sz="1100" b="0" dirty="0">
                <a:solidFill>
                  <a:srgbClr val="000000"/>
                </a:solidFill>
                <a:latin typeface="Consolas" charset="0"/>
              </a:rPr>
              <a:t>) {</a:t>
            </a:r>
            <a:br>
              <a:rPr lang="en-US" altLang="en-US" sz="1100" b="0" dirty="0">
                <a:solidFill>
                  <a:srgbClr val="000000"/>
                </a:solidFill>
                <a:latin typeface="Consolas" charset="0"/>
              </a:rPr>
            </a:br>
            <a:r>
              <a:rPr lang="en-US" altLang="en-US" sz="1100" b="0" dirty="0">
                <a:solidFill>
                  <a:srgbClr val="000099"/>
                </a:solidFill>
                <a:latin typeface="Times New Roman" panose="02020603050405020304" pitchFamily="18" charset="0"/>
                <a:cs typeface="Times New Roman" panose="02020603050405020304" pitchFamily="18" charset="0"/>
              </a:rPr>
              <a:t>             </a:t>
            </a:r>
            <a:r>
              <a:rPr lang="en-US" altLang="en-US" sz="1200" b="0" dirty="0">
                <a:solidFill>
                  <a:schemeClr val="accent1">
                    <a:lumMod val="50000"/>
                  </a:schemeClr>
                </a:solidFill>
                <a:latin typeface="Times New Roman" panose="02020603050405020304" pitchFamily="18" charset="0"/>
                <a:cs typeface="Times New Roman" panose="02020603050405020304" pitchFamily="18" charset="0"/>
              </a:rPr>
              <a:t>// From HW6; code is omitted</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private static </a:t>
            </a:r>
            <a:r>
              <a:rPr lang="en-US" altLang="en-US" sz="1100" b="0" dirty="0" err="1">
                <a:solidFill>
                  <a:srgbClr val="000000"/>
                </a:solidFill>
                <a:latin typeface="Consolas" charset="0"/>
              </a:rPr>
              <a:t>boolean</a:t>
            </a:r>
            <a:r>
              <a:rPr lang="en-US" altLang="en-US" sz="1100" b="0" dirty="0">
                <a:solidFill>
                  <a:srgbClr val="000000"/>
                </a:solidFill>
                <a:latin typeface="Consolas" charset="0"/>
              </a:rPr>
              <a:t> </a:t>
            </a:r>
            <a:r>
              <a:rPr lang="en-US" altLang="en-US" sz="1100" b="0" dirty="0" err="1">
                <a:solidFill>
                  <a:srgbClr val="000000"/>
                </a:solidFill>
                <a:latin typeface="Consolas" charset="0"/>
              </a:rPr>
              <a:t>hasElephant</a:t>
            </a:r>
            <a:r>
              <a:rPr lang="en-US" altLang="en-US" sz="1100" b="0" dirty="0">
                <a:solidFill>
                  <a:srgbClr val="000000"/>
                </a:solidFill>
                <a:latin typeface="Consolas" charset="0"/>
              </a:rPr>
              <a:t>(Color[][] pic) {</a:t>
            </a:r>
          </a:p>
          <a:p>
            <a:r>
              <a:rPr lang="en-US" altLang="en-US" sz="1100" b="0" dirty="0">
                <a:solidFill>
                  <a:srgbClr val="000000"/>
                </a:solidFill>
                <a:latin typeface="Consolas" charset="0"/>
              </a:rPr>
              <a:t>      </a:t>
            </a:r>
            <a:r>
              <a:rPr lang="en-US" altLang="en-US" sz="1200" b="0" dirty="0">
                <a:solidFill>
                  <a:schemeClr val="accent1">
                    <a:lumMod val="50000"/>
                  </a:schemeClr>
                </a:solidFill>
                <a:latin typeface="Times New Roman" panose="02020603050405020304" pitchFamily="18" charset="0"/>
                <a:cs typeface="Times New Roman" panose="02020603050405020304" pitchFamily="18" charset="0"/>
              </a:rPr>
              <a:t>// How would you write this code?</a:t>
            </a:r>
          </a:p>
          <a:p>
            <a:r>
              <a:rPr lang="en-US" altLang="en-US" sz="1100" b="0" dirty="0">
                <a:solidFill>
                  <a:srgbClr val="000000"/>
                </a:solidFill>
                <a:latin typeface="Consolas" charset="0"/>
              </a:rPr>
              <a:t>    }</a:t>
            </a:r>
          </a:p>
          <a:p>
            <a:r>
              <a:rPr lang="en-US" altLang="en-US" sz="1100" b="0" dirty="0">
                <a:solidFill>
                  <a:srgbClr val="000000"/>
                </a:solidFill>
                <a:latin typeface="Consolas" charset="0"/>
              </a:rPr>
              <a:t>}</a:t>
            </a:r>
          </a:p>
        </p:txBody>
      </p:sp>
      <p:pic>
        <p:nvPicPr>
          <p:cNvPr id="3" name="Picture 4">
            <a:extLst>
              <a:ext uri="{FF2B5EF4-FFF2-40B4-BE49-F238E27FC236}">
                <a16:creationId xmlns:a16="http://schemas.microsoft.com/office/drawing/2014/main" id="{348257FF-623A-1C46-92B7-E7AA14C6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2081" y="1865608"/>
            <a:ext cx="1583906" cy="1410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6617D7-31FB-5E3F-A6B2-FDB09C5A68E7}"/>
              </a:ext>
            </a:extLst>
          </p:cNvPr>
          <p:cNvPicPr>
            <a:picLocks noChangeAspect="1"/>
          </p:cNvPicPr>
          <p:nvPr/>
        </p:nvPicPr>
        <p:blipFill>
          <a:blip r:embed="rId4"/>
          <a:stretch>
            <a:fillRect/>
          </a:stretch>
        </p:blipFill>
        <p:spPr>
          <a:xfrm>
            <a:off x="5671370" y="2756220"/>
            <a:ext cx="1902664" cy="1410874"/>
          </a:xfrm>
          <a:prstGeom prst="rect">
            <a:avLst/>
          </a:prstGeom>
        </p:spPr>
      </p:pic>
      <p:cxnSp>
        <p:nvCxnSpPr>
          <p:cNvPr id="7" name="Straight Connector 6">
            <a:extLst>
              <a:ext uri="{FF2B5EF4-FFF2-40B4-BE49-F238E27FC236}">
                <a16:creationId xmlns:a16="http://schemas.microsoft.com/office/drawing/2014/main" id="{7EEC59B7-D559-5335-5613-223C8FD739FE}"/>
              </a:ext>
            </a:extLst>
          </p:cNvPr>
          <p:cNvCxnSpPr/>
          <p:nvPr/>
        </p:nvCxnSpPr>
        <p:spPr bwMode="auto">
          <a:xfrm flipH="1">
            <a:off x="5671370" y="1865608"/>
            <a:ext cx="1110430" cy="890612"/>
          </a:xfrm>
          <a:prstGeom prst="line">
            <a:avLst/>
          </a:prstGeom>
          <a:noFill/>
          <a:ln w="9525" cap="flat" cmpd="sng" algn="ctr">
            <a:solidFill>
              <a:schemeClr val="accent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8DB5F937-7213-4A7E-3955-2981FF4247BC}"/>
              </a:ext>
            </a:extLst>
          </p:cNvPr>
          <p:cNvCxnSpPr/>
          <p:nvPr/>
        </p:nvCxnSpPr>
        <p:spPr bwMode="auto">
          <a:xfrm flipH="1">
            <a:off x="7563646" y="1865608"/>
            <a:ext cx="1110430" cy="890612"/>
          </a:xfrm>
          <a:prstGeom prst="line">
            <a:avLst/>
          </a:prstGeom>
          <a:noFill/>
          <a:ln w="9525" cap="flat" cmpd="sng" algn="ctr">
            <a:solidFill>
              <a:schemeClr val="accent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0E6513FB-49ED-E01B-0C42-1401332420A8}"/>
              </a:ext>
            </a:extLst>
          </p:cNvPr>
          <p:cNvCxnSpPr/>
          <p:nvPr/>
        </p:nvCxnSpPr>
        <p:spPr bwMode="auto">
          <a:xfrm flipH="1">
            <a:off x="7563646" y="3243826"/>
            <a:ext cx="1110430" cy="890612"/>
          </a:xfrm>
          <a:prstGeom prst="line">
            <a:avLst/>
          </a:prstGeom>
          <a:noFill/>
          <a:ln w="9525" cap="flat" cmpd="sng" algn="ctr">
            <a:solidFill>
              <a:schemeClr val="accent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7FBF08B1-A9A2-E7A0-EAFB-7DFBCE2D2B9C}"/>
              </a:ext>
            </a:extLst>
          </p:cNvPr>
          <p:cNvCxnSpPr/>
          <p:nvPr/>
        </p:nvCxnSpPr>
        <p:spPr bwMode="auto">
          <a:xfrm flipH="1">
            <a:off x="4114800" y="3810000"/>
            <a:ext cx="1447800" cy="35709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6"/>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 name="Rectangle 7">
            <a:extLst>
              <a:ext uri="{FF2B5EF4-FFF2-40B4-BE49-F238E27FC236}">
                <a16:creationId xmlns:a16="http://schemas.microsoft.com/office/drawing/2014/main" id="{54795F1C-B1AE-460D-8AF2-9314E855F599}"/>
              </a:ext>
            </a:extLst>
          </p:cNvPr>
          <p:cNvSpPr txBox="1">
            <a:spLocks noChangeArrowheads="1"/>
          </p:cNvSpPr>
          <p:nvPr/>
        </p:nvSpPr>
        <p:spPr bwMode="auto">
          <a:xfrm>
            <a:off x="5540828" y="4405364"/>
            <a:ext cx="3222171"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A picture is seen by the program as a two-dimensional array of numbers.</a:t>
            </a:r>
          </a:p>
          <a:p>
            <a:pPr rtl="1">
              <a:lnSpc>
                <a:spcPct val="90000"/>
              </a:lnSpc>
              <a:spcBef>
                <a:spcPts val="1200"/>
              </a:spcBef>
              <a:buNone/>
              <a:defRPr/>
            </a:pPr>
            <a:r>
              <a:rPr lang="en-US" u="sng" kern="0" dirty="0"/>
              <a:t>Challenge:</a:t>
            </a:r>
            <a:r>
              <a:rPr lang="en-US" b="0" kern="0" dirty="0"/>
              <a:t> </a:t>
            </a:r>
            <a:r>
              <a:rPr lang="en-US" b="0" dirty="0"/>
              <a:t>How to design logic to detect an elephant in an image?</a:t>
            </a:r>
            <a:endParaRPr lang="en-US" b="0" kern="0" dirty="0"/>
          </a:p>
        </p:txBody>
      </p:sp>
      <p:sp>
        <p:nvSpPr>
          <p:cNvPr id="5" name="Footer Placeholder 4">
            <a:extLst>
              <a:ext uri="{FF2B5EF4-FFF2-40B4-BE49-F238E27FC236}">
                <a16:creationId xmlns:a16="http://schemas.microsoft.com/office/drawing/2014/main" id="{B5A3BF1E-3DB3-924D-7F44-83C5B9E71D87}"/>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22756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F781408-59D3-B7AD-3685-261F50556948}"/>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50AF028-0524-430E-B951-897091061CD5}"/>
              </a:ext>
            </a:extLst>
          </p:cNvPr>
          <p:cNvSpPr>
            <a:spLocks noGrp="1" noChangeArrowheads="1"/>
          </p:cNvSpPr>
          <p:nvPr>
            <p:ph type="title"/>
          </p:nvPr>
        </p:nvSpPr>
        <p:spPr/>
        <p:txBody>
          <a:bodyPr/>
          <a:lstStyle/>
          <a:p>
            <a:pPr>
              <a:defRPr/>
            </a:pPr>
            <a:r>
              <a:rPr lang="en-US" dirty="0">
                <a:cs typeface="+mj-cs"/>
              </a:rPr>
              <a:t>Gradient Descent – learning rate</a:t>
            </a:r>
          </a:p>
        </p:txBody>
      </p:sp>
      <p:sp>
        <p:nvSpPr>
          <p:cNvPr id="8" name="Rectangle 2">
            <a:extLst>
              <a:ext uri="{FF2B5EF4-FFF2-40B4-BE49-F238E27FC236}">
                <a16:creationId xmlns:a16="http://schemas.microsoft.com/office/drawing/2014/main" id="{07A11F76-2560-CEF7-5BAA-1197F864664C}"/>
              </a:ext>
            </a:extLst>
          </p:cNvPr>
          <p:cNvSpPr>
            <a:spLocks noChangeArrowheads="1"/>
          </p:cNvSpPr>
          <p:nvPr/>
        </p:nvSpPr>
        <p:spPr bwMode="auto">
          <a:xfrm>
            <a:off x="4886960" y="914400"/>
            <a:ext cx="4095204" cy="1295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Initialize </a:t>
            </a:r>
            <a:r>
              <a:rPr lang="en-US" sz="1200" b="0" i="1" dirty="0">
                <a:latin typeface="Consolas" panose="020B0609020204030204" pitchFamily="49" charset="0"/>
                <a:cs typeface="Consolas" panose="020B0609020204030204" pitchFamily="49" charset="0"/>
              </a:rPr>
              <a:t>a</a:t>
            </a:r>
            <a:r>
              <a:rPr lang="en-US" sz="1200" b="0" dirty="0">
                <a:latin typeface="Consolas" panose="020B0609020204030204" pitchFamily="49" charset="0"/>
                <a:cs typeface="Consolas" panose="020B0609020204030204" pitchFamily="49" charset="0"/>
              </a:rPr>
              <a:t> with a random value</a:t>
            </a:r>
          </a:p>
          <a:p>
            <a:pPr algn="l">
              <a:spcBef>
                <a:spcPts val="300"/>
              </a:spcBef>
            </a:pPr>
            <a:r>
              <a:rPr lang="en-US" sz="1200" b="0" dirty="0">
                <a:latin typeface="Consolas" panose="020B0609020204030204" pitchFamily="49" charset="0"/>
                <a:cs typeface="Consolas" panose="020B0609020204030204" pitchFamily="49" charset="0"/>
              </a:rPr>
              <a:t>for </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=1…</a:t>
            </a:r>
            <a:r>
              <a:rPr lang="en-US" sz="1200" b="0" i="1" dirty="0">
                <a:latin typeface="Consolas" panose="020B0609020204030204" pitchFamily="49" charset="0"/>
                <a:cs typeface="Consolas" panose="020B0609020204030204" pitchFamily="49" charset="0"/>
              </a:rPr>
              <a:t>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effectLst/>
                <a:latin typeface="Consolas" panose="020B0609020204030204" pitchFamily="49" charset="0"/>
                <a:cs typeface="Consolas" panose="020B0609020204030204" pitchFamily="49" charset="0"/>
              </a:rPr>
              <a:t>   change </a:t>
            </a:r>
            <a:r>
              <a:rPr lang="en-US" sz="1200" b="0" i="1" dirty="0">
                <a:effectLst/>
                <a:latin typeface="Consolas" panose="020B0609020204030204" pitchFamily="49" charset="0"/>
                <a:cs typeface="Consolas" panose="020B0609020204030204" pitchFamily="49" charset="0"/>
              </a:rPr>
              <a:t>a</a:t>
            </a:r>
            <a:r>
              <a:rPr lang="en-US" sz="1200" b="0" dirty="0">
                <a:effectLst/>
                <a:latin typeface="Consolas" panose="020B0609020204030204" pitchFamily="49" charset="0"/>
                <a:cs typeface="Consolas" panose="020B0609020204030204" pitchFamily="49" charset="0"/>
              </a:rPr>
              <a:t> according to the </a:t>
            </a:r>
            <a:r>
              <a:rPr lang="en-US" sz="1200" dirty="0">
                <a:effectLst/>
                <a:latin typeface="Consolas" panose="020B0609020204030204" pitchFamily="49" charset="0"/>
                <a:cs typeface="Consolas" panose="020B0609020204030204" pitchFamily="49" charset="0"/>
              </a:rPr>
              <a:t>update rule</a:t>
            </a:r>
            <a:r>
              <a:rPr lang="en-US" sz="1200" b="0" dirty="0">
                <a:effectLst/>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5A90928-8A3D-C584-FE61-7B988F375325}"/>
                  </a:ext>
                </a:extLst>
              </p:cNvPr>
              <p:cNvSpPr txBox="1"/>
              <p:nvPr/>
            </p:nvSpPr>
            <p:spPr>
              <a:xfrm>
                <a:off x="1752600" y="3124200"/>
                <a:ext cx="5048735" cy="1477328"/>
              </a:xfrm>
              <a:prstGeom prst="rect">
                <a:avLst/>
              </a:prstGeom>
              <a:noFill/>
            </p:spPr>
            <p:txBody>
              <a:bodyPr wrap="square">
                <a:spAutoFit/>
              </a:bodyPr>
              <a:lstStyle/>
              <a:p>
                <a14:m>
                  <m:oMath xmlns:m="http://schemas.openxmlformats.org/officeDocument/2006/math">
                    <m:r>
                      <a:rPr lang="en-US" sz="1800" b="0" i="1" smtClean="0">
                        <a:solidFill>
                          <a:schemeClr val="tx1"/>
                        </a:solidFill>
                        <a:latin typeface="Cambria Math" panose="02040503050406030204" pitchFamily="18" charset="0"/>
                        <a:ea typeface="Cambria Math" panose="02040503050406030204" pitchFamily="18" charset="0"/>
                      </a:rPr>
                      <m:t>𝜂</m:t>
                    </m:r>
                  </m:oMath>
                </a14:m>
                <a:r>
                  <a:rPr lang="en-US" altLang="en-US" sz="1800" b="0" kern="0" dirty="0">
                    <a:latin typeface="Times New Roman" panose="02020603050405020304" pitchFamily="18" charset="0"/>
                    <a:ea typeface="ＭＳ Ｐゴシック" charset="-128"/>
                    <a:cs typeface="Times New Roman" panose="02020603050405020304" pitchFamily="18" charset="0"/>
                  </a:rPr>
                  <a:t> </a:t>
                </a:r>
                <a:r>
                  <a:rPr lang="en-US" altLang="en-US" sz="1800" b="0" kern="0" dirty="0">
                    <a:latin typeface="Times New Roman" panose="02020603050405020304" pitchFamily="18" charset="0"/>
                    <a:cs typeface="Times New Roman" panose="02020603050405020304" pitchFamily="18" charset="0"/>
                  </a:rPr>
                  <a:t>(</a:t>
                </a:r>
                <a:r>
                  <a:rPr lang="en-US" altLang="en-US" sz="1800" b="0" i="1" kern="0" dirty="0">
                    <a:latin typeface="Times New Roman" panose="02020603050405020304" pitchFamily="18" charset="0"/>
                    <a:cs typeface="Times New Roman" panose="02020603050405020304" pitchFamily="18" charset="0"/>
                  </a:rPr>
                  <a:t>eta</a:t>
                </a:r>
                <a:r>
                  <a:rPr lang="en-US" altLang="en-US" sz="1800" b="0" kern="0" dirty="0">
                    <a:latin typeface="Times New Roman" panose="02020603050405020304" pitchFamily="18" charset="0"/>
                    <a:cs typeface="Times New Roman" panose="02020603050405020304" pitchFamily="18" charset="0"/>
                  </a:rPr>
                  <a:t>, a Greek letter) is a constant small number (e.g., 0.0001), which we use to make sure every update we make to </a:t>
                </a:r>
                <a:r>
                  <a:rPr lang="en-US" altLang="en-US" sz="1800" b="0" i="1" kern="0" dirty="0">
                    <a:latin typeface="Times New Roman" panose="02020603050405020304" pitchFamily="18" charset="0"/>
                    <a:cs typeface="Times New Roman" panose="02020603050405020304" pitchFamily="18" charset="0"/>
                  </a:rPr>
                  <a:t>a</a:t>
                </a:r>
                <a:r>
                  <a:rPr lang="en-US" altLang="en-US" sz="1800" b="0" kern="0" dirty="0">
                    <a:latin typeface="Times New Roman" panose="02020603050405020304" pitchFamily="18" charset="0"/>
                    <a:cs typeface="Times New Roman" panose="02020603050405020304" pitchFamily="18" charset="0"/>
                  </a:rPr>
                  <a:t> doesn’t go too far and miss the target (minimum value of </a:t>
                </a:r>
                <a:r>
                  <a:rPr lang="en-US" altLang="en-US" sz="1800" b="0" i="1" kern="0" dirty="0">
                    <a:latin typeface="Times New Roman" panose="02020603050405020304" pitchFamily="18" charset="0"/>
                    <a:cs typeface="Times New Roman" panose="02020603050405020304" pitchFamily="18" charset="0"/>
                  </a:rPr>
                  <a:t>E</a:t>
                </a:r>
                <a:r>
                  <a:rPr lang="en-US" altLang="en-US" sz="1800" b="0" kern="0" dirty="0">
                    <a:latin typeface="Times New Roman" panose="02020603050405020304" pitchFamily="18" charset="0"/>
                    <a:cs typeface="Times New Roman" panose="02020603050405020304" pitchFamily="18" charset="0"/>
                  </a:rPr>
                  <a:t>(</a:t>
                </a:r>
                <a:r>
                  <a:rPr lang="en-US" altLang="en-US" sz="1800" b="0" i="1" kern="0" dirty="0">
                    <a:latin typeface="Times New Roman" panose="02020603050405020304" pitchFamily="18" charset="0"/>
                    <a:cs typeface="Times New Roman" panose="02020603050405020304" pitchFamily="18" charset="0"/>
                  </a:rPr>
                  <a:t>a</a:t>
                </a:r>
                <a:r>
                  <a:rPr lang="en-US" altLang="en-US" sz="1800" b="0" kern="0"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endParaRPr lang="en-US" altLang="en-US" sz="1800" b="0" kern="0" dirty="0">
                  <a:latin typeface="Times New Roman" panose="02020603050405020304" pitchFamily="18" charset="0"/>
                  <a:ea typeface="ＭＳ Ｐゴシック" charset="-128"/>
                  <a:cs typeface="Times New Roman" panose="02020603050405020304" pitchFamily="18" charset="0"/>
                </a:endParaRPr>
              </a:p>
            </p:txBody>
          </p:sp>
        </mc:Choice>
        <mc:Fallback xmlns="">
          <p:sp>
            <p:nvSpPr>
              <p:cNvPr id="5" name="TextBox 4">
                <a:extLst>
                  <a:ext uri="{FF2B5EF4-FFF2-40B4-BE49-F238E27FC236}">
                    <a16:creationId xmlns:a16="http://schemas.microsoft.com/office/drawing/2014/main" id="{55A90928-8A3D-C584-FE61-7B988F375325}"/>
                  </a:ext>
                </a:extLst>
              </p:cNvPr>
              <p:cNvSpPr txBox="1">
                <a:spLocks noRot="1" noChangeAspect="1" noMove="1" noResize="1" noEditPoints="1" noAdjustHandles="1" noChangeArrowheads="1" noChangeShapeType="1" noTextEdit="1"/>
              </p:cNvSpPr>
              <p:nvPr/>
            </p:nvSpPr>
            <p:spPr>
              <a:xfrm>
                <a:off x="1752600" y="3124200"/>
                <a:ext cx="5048735" cy="1477328"/>
              </a:xfrm>
              <a:prstGeom prst="rect">
                <a:avLst/>
              </a:prstGeom>
              <a:blipFill>
                <a:blip r:embed="rId3"/>
                <a:stretch>
                  <a:fillRect l="-1256" t="-2564" r="-2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4D2903E-EF82-A80E-6808-A03E4406A3CD}"/>
                  </a:ext>
                </a:extLst>
              </p:cNvPr>
              <p:cNvSpPr txBox="1"/>
              <p:nvPr/>
            </p:nvSpPr>
            <p:spPr>
              <a:xfrm>
                <a:off x="1049409" y="2225492"/>
                <a:ext cx="3771900"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 − </m:t>
                      </m:r>
                      <m:r>
                        <a:rPr lang="en-US" sz="2400" b="0" i="1" smtClean="0">
                          <a:solidFill>
                            <a:schemeClr val="tx1"/>
                          </a:solidFill>
                          <a:latin typeface="Cambria Math" panose="02040503050406030204" pitchFamily="18" charset="0"/>
                          <a:ea typeface="Cambria Math" panose="02040503050406030204" pitchFamily="18" charset="0"/>
                        </a:rPr>
                        <m:t>𝜂</m:t>
                      </m:r>
                      <m:r>
                        <a:rPr lang="en-US" sz="2400" b="0" i="1" smtClean="0">
                          <a:solidFill>
                            <a:schemeClr val="tx1"/>
                          </a:solidFill>
                          <a:latin typeface="Cambria Math" panose="02040503050406030204" pitchFamily="18" charset="0"/>
                          <a:ea typeface="Cambria Math" panose="02040503050406030204" pitchFamily="18" charset="0"/>
                        </a:rPr>
                        <m:t>𝐸</m:t>
                      </m:r>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𝑎</m:t>
                      </m:r>
                      <m:r>
                        <a:rPr lang="en-US" sz="2400" b="0" i="1" smtClean="0">
                          <a:solidFill>
                            <a:schemeClr val="tx1"/>
                          </a:solidFill>
                          <a:latin typeface="Cambria Math" panose="02040503050406030204" pitchFamily="18" charset="0"/>
                          <a:ea typeface="Cambria Math" panose="02040503050406030204" pitchFamily="18" charset="0"/>
                        </a:rPr>
                        <m:t>)</m:t>
                      </m:r>
                    </m:oMath>
                  </m:oMathPara>
                </a14:m>
                <a:endParaRPr lang="en-US" sz="2400" b="0" dirty="0">
                  <a:solidFill>
                    <a:schemeClr val="tx1"/>
                  </a:solidFill>
                </a:endParaRPr>
              </a:p>
            </p:txBody>
          </p:sp>
        </mc:Choice>
        <mc:Fallback xmlns="">
          <p:sp>
            <p:nvSpPr>
              <p:cNvPr id="17" name="TextBox 16">
                <a:extLst>
                  <a:ext uri="{FF2B5EF4-FFF2-40B4-BE49-F238E27FC236}">
                    <a16:creationId xmlns:a16="http://schemas.microsoft.com/office/drawing/2014/main" id="{74D2903E-EF82-A80E-6808-A03E4406A3CD}"/>
                  </a:ext>
                </a:extLst>
              </p:cNvPr>
              <p:cNvSpPr txBox="1">
                <a:spLocks noRot="1" noChangeAspect="1" noMove="1" noResize="1" noEditPoints="1" noAdjustHandles="1" noChangeArrowheads="1" noChangeShapeType="1" noTextEdit="1"/>
              </p:cNvSpPr>
              <p:nvPr/>
            </p:nvSpPr>
            <p:spPr>
              <a:xfrm>
                <a:off x="1049409" y="2225492"/>
                <a:ext cx="3771900" cy="461665"/>
              </a:xfrm>
              <a:prstGeom prst="rect">
                <a:avLst/>
              </a:prstGeom>
              <a:blipFill>
                <a:blip r:embed="rId4"/>
                <a:stretch>
                  <a:fillRect b="-21622"/>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D58B3EE4-87EB-A638-1D25-ED2ADE518EFC}"/>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4164354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96FB69F-6FDD-F063-C2A1-E5DC6B2B7BC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02E70CD0-40FB-6004-A5D8-27FEF5E92056}"/>
              </a:ext>
            </a:extLst>
          </p:cNvPr>
          <p:cNvSpPr>
            <a:spLocks noGrp="1" noChangeArrowheads="1"/>
          </p:cNvSpPr>
          <p:nvPr>
            <p:ph type="title"/>
          </p:nvPr>
        </p:nvSpPr>
        <p:spPr/>
        <p:txBody>
          <a:bodyPr/>
          <a:lstStyle/>
          <a:p>
            <a:pPr>
              <a:defRPr/>
            </a:pPr>
            <a:r>
              <a:rPr lang="en-US" dirty="0">
                <a:cs typeface="+mj-cs"/>
              </a:rPr>
              <a:t>Gradient Descent – train implementation</a:t>
            </a:r>
          </a:p>
        </p:txBody>
      </p:sp>
      <p:sp>
        <p:nvSpPr>
          <p:cNvPr id="8" name="Rectangle 2">
            <a:extLst>
              <a:ext uri="{FF2B5EF4-FFF2-40B4-BE49-F238E27FC236}">
                <a16:creationId xmlns:a16="http://schemas.microsoft.com/office/drawing/2014/main" id="{5E99C64C-E282-7FD3-AC1F-DDC611BBE5AB}"/>
              </a:ext>
            </a:extLst>
          </p:cNvPr>
          <p:cNvSpPr>
            <a:spLocks noChangeArrowheads="1"/>
          </p:cNvSpPr>
          <p:nvPr/>
        </p:nvSpPr>
        <p:spPr bwMode="auto">
          <a:xfrm>
            <a:off x="609600" y="1274900"/>
            <a:ext cx="7696200" cy="306269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public double train(double[] x, double []y, int T, double </a:t>
            </a:r>
            <a:r>
              <a:rPr lang="en-US" sz="1200" b="0" dirty="0" err="1">
                <a:latin typeface="Consolas" panose="020B0609020204030204" pitchFamily="49" charset="0"/>
                <a:cs typeface="Consolas" panose="020B0609020204030204" pitchFamily="49" charset="0"/>
              </a:rPr>
              <a:t>learningRate</a:t>
            </a: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double a = </a:t>
            </a:r>
            <a:r>
              <a:rPr lang="en-US" sz="1200" b="0" dirty="0" err="1">
                <a:latin typeface="Consolas" panose="020B0609020204030204" pitchFamily="49" charset="0"/>
                <a:cs typeface="Consolas" panose="020B0609020204030204" pitchFamily="49" charset="0"/>
              </a:rPr>
              <a:t>Math.random</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for (int t = 0; t &lt; T; 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Calculate the error</a:t>
            </a:r>
          </a:p>
          <a:p>
            <a:pPr algn="l">
              <a:spcBef>
                <a:spcPts val="300"/>
              </a:spcBef>
            </a:pPr>
            <a:r>
              <a:rPr lang="en-US" sz="1200" b="0" dirty="0">
                <a:latin typeface="Consolas" panose="020B0609020204030204" pitchFamily="49" charset="0"/>
                <a:cs typeface="Consolas" panose="020B0609020204030204" pitchFamily="49" charset="0"/>
              </a:rPr>
              <a:t>      double e = error(x, y, a);		</a:t>
            </a:r>
            <a:r>
              <a:rPr lang="en-US" sz="1200" b="0" dirty="0">
                <a:solidFill>
                  <a:srgbClr val="114FFB"/>
                </a:solidFill>
                <a:latin typeface="Consolas" panose="020B0609020204030204" pitchFamily="49" charset="0"/>
                <a:cs typeface="Consolas" panose="020B0609020204030204" pitchFamily="49" charset="0"/>
              </a:rPr>
              <a:t>// next slide</a:t>
            </a:r>
          </a:p>
          <a:p>
            <a:pPr algn="l">
              <a:spcBef>
                <a:spcPts val="300"/>
              </a:spcBef>
            </a:pPr>
            <a:r>
              <a:rPr lang="en-US" sz="1200" b="0" dirty="0">
                <a:latin typeface="Consolas" panose="020B0609020204030204" pitchFamily="49" charset="0"/>
                <a:cs typeface="Consolas" panose="020B0609020204030204" pitchFamily="49" charset="0"/>
              </a:rPr>
              <a:t>      </a:t>
            </a:r>
            <a:r>
              <a:rPr lang="en-US" sz="1200" b="0" dirty="0" err="1">
                <a:latin typeface="Consolas" panose="020B0609020204030204" pitchFamily="49" charset="0"/>
                <a:cs typeface="Consolas" panose="020B0609020204030204" pitchFamily="49" charset="0"/>
              </a:rPr>
              <a:t>System.out.println</a:t>
            </a:r>
            <a:r>
              <a:rPr lang="en-US" sz="1200" b="0" dirty="0">
                <a:latin typeface="Consolas" panose="020B0609020204030204" pitchFamily="49" charset="0"/>
                <a:cs typeface="Consolas" panose="020B0609020204030204" pitchFamily="49" charset="0"/>
              </a:rPr>
              <a:t>(“Error at iteration “ + t + “ is “ + e);</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Update</a:t>
            </a:r>
          </a:p>
          <a:p>
            <a:pPr algn="l">
              <a:spcBef>
                <a:spcPts val="300"/>
              </a:spcBef>
            </a:pPr>
            <a:r>
              <a:rPr lang="en-US" sz="1200" b="0" dirty="0">
                <a:latin typeface="Consolas" panose="020B0609020204030204" pitchFamily="49" charset="0"/>
                <a:cs typeface="Consolas" panose="020B0609020204030204" pitchFamily="49" charset="0"/>
              </a:rPr>
              <a:t>      double de = </a:t>
            </a:r>
            <a:r>
              <a:rPr lang="en-US" sz="1200" b="0" dirty="0" err="1">
                <a:latin typeface="Consolas" panose="020B0609020204030204" pitchFamily="49" charset="0"/>
                <a:cs typeface="Consolas" panose="020B0609020204030204" pitchFamily="49" charset="0"/>
              </a:rPr>
              <a:t>derivativeAt</a:t>
            </a:r>
            <a:r>
              <a:rPr lang="en-US" sz="1200" b="0" dirty="0">
                <a:latin typeface="Consolas" panose="020B0609020204030204" pitchFamily="49" charset="0"/>
                <a:cs typeface="Consolas" panose="020B0609020204030204" pitchFamily="49" charset="0"/>
              </a:rPr>
              <a:t>(x, y, a);	</a:t>
            </a:r>
            <a:r>
              <a:rPr lang="en-US" sz="1200" b="0" dirty="0">
                <a:solidFill>
                  <a:srgbClr val="114FFB"/>
                </a:solidFill>
                <a:latin typeface="Consolas" panose="020B0609020204030204" pitchFamily="49" charset="0"/>
                <a:cs typeface="Consolas" panose="020B0609020204030204" pitchFamily="49" charset="0"/>
              </a:rPr>
              <a:t>// next slide</a:t>
            </a:r>
          </a:p>
          <a:p>
            <a:pPr algn="l">
              <a:spcBef>
                <a:spcPts val="300"/>
              </a:spcBef>
            </a:pPr>
            <a:r>
              <a:rPr lang="en-US" sz="1200" b="0" dirty="0">
                <a:latin typeface="Consolas" panose="020B0609020204030204" pitchFamily="49" charset="0"/>
                <a:cs typeface="Consolas" panose="020B0609020204030204" pitchFamily="49" charset="0"/>
              </a:rPr>
              <a:t>      a -= </a:t>
            </a:r>
            <a:r>
              <a:rPr lang="en-US" sz="1200" b="0" dirty="0" err="1">
                <a:latin typeface="Consolas" panose="020B0609020204030204" pitchFamily="49" charset="0"/>
                <a:cs typeface="Consolas" panose="020B0609020204030204" pitchFamily="49" charset="0"/>
              </a:rPr>
              <a:t>learningRate</a:t>
            </a:r>
            <a:r>
              <a:rPr lang="en-US" sz="1200" b="0" dirty="0">
                <a:latin typeface="Consolas" panose="020B0609020204030204" pitchFamily="49" charset="0"/>
                <a:cs typeface="Consolas" panose="020B0609020204030204" pitchFamily="49" charset="0"/>
              </a:rPr>
              <a:t> * de;</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p:sp>
        <p:nvSpPr>
          <p:cNvPr id="2" name="Footer Placeholder 1">
            <a:extLst>
              <a:ext uri="{FF2B5EF4-FFF2-40B4-BE49-F238E27FC236}">
                <a16:creationId xmlns:a16="http://schemas.microsoft.com/office/drawing/2014/main" id="{7CFE3147-5A78-189F-491B-98669E81208E}"/>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4512010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1714253-C973-D68A-493A-0162653505D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18B4D53-62B4-D9DA-5349-A0D7B441FC98}"/>
              </a:ext>
            </a:extLst>
          </p:cNvPr>
          <p:cNvSpPr>
            <a:spLocks noGrp="1" noChangeArrowheads="1"/>
          </p:cNvSpPr>
          <p:nvPr>
            <p:ph type="title"/>
          </p:nvPr>
        </p:nvSpPr>
        <p:spPr/>
        <p:txBody>
          <a:bodyPr/>
          <a:lstStyle/>
          <a:p>
            <a:pPr>
              <a:defRPr/>
            </a:pPr>
            <a:r>
              <a:rPr lang="en-US" dirty="0">
                <a:cs typeface="+mj-cs"/>
              </a:rPr>
              <a:t>Gradient Descent – </a:t>
            </a:r>
            <a:r>
              <a:rPr lang="en-US" i="1" dirty="0">
                <a:cs typeface="+mj-cs"/>
              </a:rPr>
              <a:t>error</a:t>
            </a:r>
            <a:r>
              <a:rPr lang="en-US" dirty="0">
                <a:cs typeface="+mj-cs"/>
              </a:rPr>
              <a:t> and </a:t>
            </a:r>
            <a:r>
              <a:rPr lang="en-US" i="1" dirty="0" err="1">
                <a:cs typeface="+mj-cs"/>
              </a:rPr>
              <a:t>derivativeAt</a:t>
            </a:r>
            <a:r>
              <a:rPr lang="en-US" i="1" dirty="0">
                <a:cs typeface="+mj-cs"/>
              </a:rPr>
              <a:t> </a:t>
            </a:r>
            <a:r>
              <a:rPr lang="en-US" dirty="0">
                <a:cs typeface="+mj-cs"/>
              </a:rPr>
              <a:t>functions</a:t>
            </a:r>
            <a:endParaRPr lang="en-US" i="1" dirty="0">
              <a:cs typeface="+mj-cs"/>
            </a:endParaRPr>
          </a:p>
        </p:txBody>
      </p:sp>
      <p:sp>
        <p:nvSpPr>
          <p:cNvPr id="8" name="Rectangle 2">
            <a:extLst>
              <a:ext uri="{FF2B5EF4-FFF2-40B4-BE49-F238E27FC236}">
                <a16:creationId xmlns:a16="http://schemas.microsoft.com/office/drawing/2014/main" id="{9D5F8557-0314-88C1-1A67-38E4A0B2ADA7}"/>
              </a:ext>
            </a:extLst>
          </p:cNvPr>
          <p:cNvSpPr>
            <a:spLocks noChangeArrowheads="1"/>
          </p:cNvSpPr>
          <p:nvPr/>
        </p:nvSpPr>
        <p:spPr bwMode="auto">
          <a:xfrm>
            <a:off x="609600" y="1274900"/>
            <a:ext cx="7696200" cy="39829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private double error(double[] x, double []y, int a) {      </a:t>
            </a:r>
            <a:r>
              <a:rPr lang="en-US" sz="1200" b="0" dirty="0">
                <a:solidFill>
                  <a:srgbClr val="114FFB"/>
                </a:solidFill>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double e = 0;</a:t>
            </a:r>
          </a:p>
          <a:p>
            <a:pPr algn="l">
              <a:spcBef>
                <a:spcPts val="300"/>
              </a:spcBef>
            </a:pPr>
            <a:r>
              <a:rPr lang="en-US" sz="1200" b="0" dirty="0">
                <a:latin typeface="Consolas" panose="020B0609020204030204" pitchFamily="49" charset="0"/>
                <a:cs typeface="Consolas" panose="020B0609020204030204" pitchFamily="49" charset="0"/>
              </a:rPr>
              <a:t>   for (int </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 0; </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&lt; </a:t>
            </a:r>
            <a:r>
              <a:rPr lang="en-US" sz="1200" b="0" dirty="0" err="1">
                <a:latin typeface="Consolas" panose="020B0609020204030204" pitchFamily="49" charset="0"/>
                <a:cs typeface="Consolas" panose="020B0609020204030204" pitchFamily="49" charset="0"/>
              </a:rPr>
              <a:t>x.length</a:t>
            </a:r>
            <a:r>
              <a:rPr lang="en-US" sz="1200" b="0" dirty="0">
                <a:latin typeface="Consolas" panose="020B0609020204030204" pitchFamily="49" charset="0"/>
                <a:cs typeface="Consolas" panose="020B0609020204030204" pitchFamily="49" charset="0"/>
              </a:rPr>
              <a:t>; </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e += </a:t>
            </a:r>
            <a:r>
              <a:rPr lang="en-US" sz="1200" b="0" dirty="0" err="1">
                <a:latin typeface="Consolas" panose="020B0609020204030204" pitchFamily="49" charset="0"/>
                <a:cs typeface="Consolas" panose="020B0609020204030204" pitchFamily="49" charset="0"/>
              </a:rPr>
              <a:t>Math.pow</a:t>
            </a:r>
            <a:r>
              <a:rPr lang="en-US" sz="1200" b="0" dirty="0">
                <a:latin typeface="Consolas" panose="020B0609020204030204" pitchFamily="49" charset="0"/>
                <a:cs typeface="Consolas" panose="020B0609020204030204" pitchFamily="49" charset="0"/>
              </a:rPr>
              <a:t>(a * x[</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 y[</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2);</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return e;</a:t>
            </a:r>
          </a:p>
          <a:p>
            <a:pPr algn="l">
              <a:spcBef>
                <a:spcPts val="300"/>
              </a:spcBef>
            </a:pPr>
            <a:r>
              <a:rPr lang="en-US" sz="1200" b="0" dirty="0">
                <a:latin typeface="Consolas" panose="020B0609020204030204" pitchFamily="49" charset="0"/>
                <a:cs typeface="Consolas" panose="020B0609020204030204" pitchFamily="49" charset="0"/>
              </a:rPr>
              <a:t>}</a:t>
            </a:r>
          </a:p>
          <a:p>
            <a:pPr algn="l">
              <a:spcBef>
                <a:spcPts val="300"/>
              </a:spcBef>
            </a:pP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private double </a:t>
            </a:r>
            <a:r>
              <a:rPr lang="en-US" sz="1200" b="0" dirty="0" err="1">
                <a:latin typeface="Consolas" panose="020B0609020204030204" pitchFamily="49" charset="0"/>
                <a:cs typeface="Consolas" panose="020B0609020204030204" pitchFamily="49" charset="0"/>
              </a:rPr>
              <a:t>derivativeAt</a:t>
            </a:r>
            <a:r>
              <a:rPr lang="en-US" sz="1200" b="0" dirty="0">
                <a:latin typeface="Consolas" panose="020B0609020204030204" pitchFamily="49" charset="0"/>
                <a:cs typeface="Consolas" panose="020B0609020204030204" pitchFamily="49" charset="0"/>
              </a:rPr>
              <a:t>(double[] x, double []y, int a) {   </a:t>
            </a:r>
            <a:r>
              <a:rPr lang="en-US" sz="1200" b="0" dirty="0">
                <a:solidFill>
                  <a:srgbClr val="114FFB"/>
                </a:solidFill>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double e = 0;</a:t>
            </a:r>
          </a:p>
          <a:p>
            <a:pPr algn="l">
              <a:spcBef>
                <a:spcPts val="300"/>
              </a:spcBef>
            </a:pPr>
            <a:r>
              <a:rPr lang="en-US" sz="1200" b="0" dirty="0">
                <a:latin typeface="Consolas" panose="020B0609020204030204" pitchFamily="49" charset="0"/>
                <a:cs typeface="Consolas" panose="020B0609020204030204" pitchFamily="49" charset="0"/>
              </a:rPr>
              <a:t>   for (int </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 0; </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&lt; </a:t>
            </a:r>
            <a:r>
              <a:rPr lang="en-US" sz="1200" b="0" dirty="0" err="1">
                <a:latin typeface="Consolas" panose="020B0609020204030204" pitchFamily="49" charset="0"/>
                <a:cs typeface="Consolas" panose="020B0609020204030204" pitchFamily="49" charset="0"/>
              </a:rPr>
              <a:t>x.length</a:t>
            </a:r>
            <a:r>
              <a:rPr lang="en-US" sz="1200" b="0" dirty="0">
                <a:latin typeface="Consolas" panose="020B0609020204030204" pitchFamily="49" charset="0"/>
                <a:cs typeface="Consolas" panose="020B0609020204030204" pitchFamily="49" charset="0"/>
              </a:rPr>
              <a:t>; </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e += 2 * (a * x[</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 y[</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 * x[</a:t>
            </a:r>
            <a:r>
              <a:rPr lang="en-US" sz="1200" b="0" dirty="0" err="1">
                <a:latin typeface="Consolas" panose="020B0609020204030204" pitchFamily="49" charset="0"/>
                <a:cs typeface="Consolas" panose="020B0609020204030204" pitchFamily="49" charset="0"/>
              </a:rPr>
              <a:t>i</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return e;</a:t>
            </a:r>
          </a:p>
          <a:p>
            <a:pPr algn="l">
              <a:spcBef>
                <a:spcPts val="300"/>
              </a:spcBef>
            </a:pP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a:t>
            </a:r>
            <a:endParaRPr lang="en-US" sz="1200" b="0" dirty="0">
              <a:effectLst/>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29669D2-7221-BF2C-5A28-AA09EA0E8BCB}"/>
                  </a:ext>
                </a:extLst>
              </p:cNvPr>
              <p:cNvSpPr txBox="1"/>
              <p:nvPr/>
            </p:nvSpPr>
            <p:spPr>
              <a:xfrm>
                <a:off x="4764336" y="1322128"/>
                <a:ext cx="37719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i="1" smtClean="0">
                          <a:solidFill>
                            <a:srgbClr val="114FFB"/>
                          </a:solidFill>
                          <a:latin typeface="Cambria Math" panose="02040503050406030204" pitchFamily="18" charset="0"/>
                        </a:rPr>
                        <m:t>𝐸</m:t>
                      </m:r>
                      <m:d>
                        <m:dPr>
                          <m:ctrlPr>
                            <a:rPr lang="en-US" sz="1200" i="1">
                              <a:solidFill>
                                <a:srgbClr val="114FFB"/>
                              </a:solidFill>
                              <a:latin typeface="Cambria Math" panose="02040503050406030204" pitchFamily="18" charset="0"/>
                            </a:rPr>
                          </m:ctrlPr>
                        </m:dPr>
                        <m:e>
                          <m:r>
                            <a:rPr lang="en-US" sz="1200" i="1">
                              <a:solidFill>
                                <a:srgbClr val="114FFB"/>
                              </a:solidFill>
                              <a:latin typeface="Cambria Math" panose="02040503050406030204" pitchFamily="18" charset="0"/>
                            </a:rPr>
                            <m:t>𝑎</m:t>
                          </m:r>
                        </m:e>
                      </m:d>
                      <m:r>
                        <a:rPr lang="en-US" sz="1200" i="0">
                          <a:solidFill>
                            <a:srgbClr val="114FFB"/>
                          </a:solidFill>
                          <a:latin typeface="Cambria Math" panose="02040503050406030204" pitchFamily="18" charset="0"/>
                        </a:rPr>
                        <m:t>=</m:t>
                      </m:r>
                      <m:nary>
                        <m:naryPr>
                          <m:chr m:val="∑"/>
                          <m:limLoc m:val="undOvr"/>
                          <m:ctrlPr>
                            <a:rPr lang="en-US" sz="1200" i="1">
                              <a:solidFill>
                                <a:srgbClr val="114FFB"/>
                              </a:solidFill>
                              <a:latin typeface="Cambria Math" panose="02040503050406030204" pitchFamily="18" charset="0"/>
                            </a:rPr>
                          </m:ctrlPr>
                        </m:naryPr>
                        <m:sub>
                          <m:r>
                            <a:rPr lang="en-US" sz="1200" i="1">
                              <a:solidFill>
                                <a:srgbClr val="114FFB"/>
                              </a:solidFill>
                              <a:latin typeface="Cambria Math" panose="02040503050406030204" pitchFamily="18" charset="0"/>
                            </a:rPr>
                            <m:t>𝑖</m:t>
                          </m:r>
                          <m:r>
                            <a:rPr lang="en-US" sz="1200" i="0">
                              <a:solidFill>
                                <a:srgbClr val="114FFB"/>
                              </a:solidFill>
                              <a:latin typeface="Cambria Math" panose="02040503050406030204" pitchFamily="18" charset="0"/>
                            </a:rPr>
                            <m:t>=1</m:t>
                          </m:r>
                        </m:sub>
                        <m:sup>
                          <m:r>
                            <a:rPr lang="en-US" sz="1200" i="1">
                              <a:solidFill>
                                <a:srgbClr val="114FFB"/>
                              </a:solidFill>
                              <a:latin typeface="Cambria Math" panose="02040503050406030204" pitchFamily="18" charset="0"/>
                            </a:rPr>
                            <m:t>𝑛</m:t>
                          </m:r>
                        </m:sup>
                        <m:e>
                          <m:sSup>
                            <m:sSupPr>
                              <m:ctrlPr>
                                <a:rPr lang="en-US" sz="1200" i="1" smtClean="0">
                                  <a:solidFill>
                                    <a:srgbClr val="114FFB"/>
                                  </a:solidFill>
                                  <a:latin typeface="Cambria Math" panose="02040503050406030204" pitchFamily="18" charset="0"/>
                                </a:rPr>
                              </m:ctrlPr>
                            </m:sSupPr>
                            <m:e>
                              <m:d>
                                <m:dPr>
                                  <m:ctrlPr>
                                    <a:rPr lang="en-US" sz="1200" i="1" smtClean="0">
                                      <a:solidFill>
                                        <a:srgbClr val="114FFB"/>
                                      </a:solidFill>
                                      <a:latin typeface="Cambria Math" panose="02040503050406030204" pitchFamily="18" charset="0"/>
                                    </a:rPr>
                                  </m:ctrlPr>
                                </m:dPr>
                                <m:e>
                                  <m:r>
                                    <a:rPr lang="en-US" sz="1200" i="1">
                                      <a:solidFill>
                                        <a:srgbClr val="114FFB"/>
                                      </a:solidFill>
                                      <a:latin typeface="Cambria Math" panose="02040503050406030204" pitchFamily="18" charset="0"/>
                                    </a:rPr>
                                    <m:t>𝑎</m:t>
                                  </m:r>
                                  <m:sSub>
                                    <m:sSubPr>
                                      <m:ctrlPr>
                                        <a:rPr lang="en-US" sz="1200" i="1">
                                          <a:solidFill>
                                            <a:srgbClr val="114FFB"/>
                                          </a:solidFill>
                                          <a:latin typeface="Cambria Math" panose="02040503050406030204" pitchFamily="18" charset="0"/>
                                        </a:rPr>
                                      </m:ctrlPr>
                                    </m:sSubPr>
                                    <m:e>
                                      <m:r>
                                        <a:rPr lang="en-US" sz="1200" i="1">
                                          <a:solidFill>
                                            <a:srgbClr val="114FFB"/>
                                          </a:solidFill>
                                          <a:latin typeface="Cambria Math" panose="02040503050406030204" pitchFamily="18" charset="0"/>
                                        </a:rPr>
                                        <m:t>𝑥</m:t>
                                      </m:r>
                                    </m:e>
                                    <m:sub>
                                      <m:r>
                                        <a:rPr lang="en-US" sz="1200" i="1">
                                          <a:solidFill>
                                            <a:srgbClr val="114FFB"/>
                                          </a:solidFill>
                                          <a:latin typeface="Cambria Math" panose="02040503050406030204" pitchFamily="18" charset="0"/>
                                        </a:rPr>
                                        <m:t>𝑖</m:t>
                                      </m:r>
                                    </m:sub>
                                  </m:sSub>
                                  <m:r>
                                    <a:rPr lang="en-US" sz="1200">
                                      <a:solidFill>
                                        <a:srgbClr val="114FFB"/>
                                      </a:solidFill>
                                      <a:latin typeface="Cambria Math" panose="02040503050406030204" pitchFamily="18" charset="0"/>
                                    </a:rPr>
                                    <m:t>−</m:t>
                                  </m:r>
                                  <m:sSub>
                                    <m:sSubPr>
                                      <m:ctrlPr>
                                        <a:rPr lang="en-US" sz="1200" i="1">
                                          <a:solidFill>
                                            <a:srgbClr val="114FFB"/>
                                          </a:solidFill>
                                          <a:latin typeface="Cambria Math" panose="02040503050406030204" pitchFamily="18" charset="0"/>
                                        </a:rPr>
                                      </m:ctrlPr>
                                    </m:sSubPr>
                                    <m:e>
                                      <m:r>
                                        <a:rPr lang="en-US" sz="1200" i="1">
                                          <a:solidFill>
                                            <a:srgbClr val="114FFB"/>
                                          </a:solidFill>
                                          <a:latin typeface="Cambria Math" panose="02040503050406030204" pitchFamily="18" charset="0"/>
                                        </a:rPr>
                                        <m:t>𝑦</m:t>
                                      </m:r>
                                    </m:e>
                                    <m:sub>
                                      <m:r>
                                        <a:rPr lang="en-US" sz="1200" i="1">
                                          <a:solidFill>
                                            <a:srgbClr val="114FFB"/>
                                          </a:solidFill>
                                          <a:latin typeface="Cambria Math" panose="02040503050406030204" pitchFamily="18" charset="0"/>
                                        </a:rPr>
                                        <m:t>𝑖</m:t>
                                      </m:r>
                                    </m:sub>
                                  </m:sSub>
                                </m:e>
                              </m:d>
                            </m:e>
                            <m:sup>
                              <m:r>
                                <a:rPr lang="en-US" sz="1200" b="1" i="1" smtClean="0">
                                  <a:solidFill>
                                    <a:srgbClr val="114FFB"/>
                                  </a:solidFill>
                                  <a:latin typeface="Cambria Math" panose="02040503050406030204" pitchFamily="18" charset="0"/>
                                </a:rPr>
                                <m:t>𝟐</m:t>
                              </m:r>
                            </m:sup>
                          </m:sSup>
                        </m:e>
                      </m:nary>
                    </m:oMath>
                  </m:oMathPara>
                </a14:m>
                <a:endParaRPr lang="en-US" sz="1200" dirty="0">
                  <a:solidFill>
                    <a:srgbClr val="114FFB"/>
                  </a:solidFill>
                </a:endParaRPr>
              </a:p>
            </p:txBody>
          </p:sp>
        </mc:Choice>
        <mc:Fallback xmlns="">
          <p:sp>
            <p:nvSpPr>
              <p:cNvPr id="2" name="TextBox 1">
                <a:extLst>
                  <a:ext uri="{FF2B5EF4-FFF2-40B4-BE49-F238E27FC236}">
                    <a16:creationId xmlns:a16="http://schemas.microsoft.com/office/drawing/2014/main" id="{729669D2-7221-BF2C-5A28-AA09EA0E8BCB}"/>
                  </a:ext>
                </a:extLst>
              </p:cNvPr>
              <p:cNvSpPr txBox="1">
                <a:spLocks noRot="1" noChangeAspect="1" noMove="1" noResize="1" noEditPoints="1" noAdjustHandles="1" noChangeArrowheads="1" noChangeShapeType="1" noTextEdit="1"/>
              </p:cNvSpPr>
              <p:nvPr/>
            </p:nvSpPr>
            <p:spPr>
              <a:xfrm>
                <a:off x="4764336" y="1322128"/>
                <a:ext cx="3771900" cy="596445"/>
              </a:xfrm>
              <a:prstGeom prst="rect">
                <a:avLst/>
              </a:prstGeom>
              <a:blipFill>
                <a:blip r:embed="rId3"/>
                <a:stretch>
                  <a:fillRect t="-93750" b="-1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0B8B86E-A76D-5698-7D0C-957F046158D8}"/>
                  </a:ext>
                </a:extLst>
              </p:cNvPr>
              <p:cNvSpPr txBox="1"/>
              <p:nvPr/>
            </p:nvSpPr>
            <p:spPr>
              <a:xfrm>
                <a:off x="5257800" y="3094377"/>
                <a:ext cx="37719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114FFB"/>
                          </a:solidFill>
                          <a:latin typeface="Cambria Math" panose="02040503050406030204" pitchFamily="18" charset="0"/>
                        </a:rPr>
                        <m:t>𝐸</m:t>
                      </m:r>
                      <m:r>
                        <a:rPr lang="en-US" sz="1200" b="0" i="1" smtClean="0">
                          <a:solidFill>
                            <a:srgbClr val="114FFB"/>
                          </a:solidFill>
                          <a:latin typeface="Cambria Math" panose="02040503050406030204" pitchFamily="18" charset="0"/>
                        </a:rPr>
                        <m:t>′(</m:t>
                      </m:r>
                      <m:r>
                        <a:rPr lang="en-US" sz="1200" b="0" i="1" smtClean="0">
                          <a:solidFill>
                            <a:srgbClr val="114FFB"/>
                          </a:solidFill>
                          <a:latin typeface="Cambria Math" panose="02040503050406030204" pitchFamily="18" charset="0"/>
                        </a:rPr>
                        <m:t>𝑎</m:t>
                      </m:r>
                      <m:r>
                        <a:rPr lang="en-US" sz="1200" b="0" i="1" smtClean="0">
                          <a:solidFill>
                            <a:srgbClr val="114FFB"/>
                          </a:solidFill>
                          <a:latin typeface="Cambria Math" panose="02040503050406030204" pitchFamily="18" charset="0"/>
                        </a:rPr>
                        <m:t>)</m:t>
                      </m:r>
                      <m:r>
                        <a:rPr lang="en-US" sz="1200" b="0" i="0">
                          <a:solidFill>
                            <a:srgbClr val="114FFB"/>
                          </a:solidFill>
                          <a:latin typeface="Cambria Math" panose="02040503050406030204" pitchFamily="18" charset="0"/>
                        </a:rPr>
                        <m:t>=</m:t>
                      </m:r>
                      <m:nary>
                        <m:naryPr>
                          <m:chr m:val="∑"/>
                          <m:limLoc m:val="undOvr"/>
                          <m:ctrlPr>
                            <a:rPr lang="en-US" sz="1200" b="0" i="1">
                              <a:solidFill>
                                <a:srgbClr val="114FFB"/>
                              </a:solidFill>
                              <a:latin typeface="Cambria Math" panose="02040503050406030204" pitchFamily="18" charset="0"/>
                            </a:rPr>
                          </m:ctrlPr>
                        </m:naryPr>
                        <m:sub>
                          <m:r>
                            <a:rPr lang="en-US" sz="1200" b="0" i="1">
                              <a:solidFill>
                                <a:srgbClr val="114FFB"/>
                              </a:solidFill>
                              <a:latin typeface="Cambria Math" panose="02040503050406030204" pitchFamily="18" charset="0"/>
                            </a:rPr>
                            <m:t>𝑖</m:t>
                          </m:r>
                          <m:r>
                            <a:rPr lang="en-US" sz="1200" b="0" i="0">
                              <a:solidFill>
                                <a:srgbClr val="114FFB"/>
                              </a:solidFill>
                              <a:latin typeface="Cambria Math" panose="02040503050406030204" pitchFamily="18" charset="0"/>
                            </a:rPr>
                            <m:t>=1</m:t>
                          </m:r>
                        </m:sub>
                        <m:sup>
                          <m:r>
                            <a:rPr lang="en-US" sz="1200" b="0" i="1">
                              <a:solidFill>
                                <a:srgbClr val="114FFB"/>
                              </a:solidFill>
                              <a:latin typeface="Cambria Math" panose="02040503050406030204" pitchFamily="18" charset="0"/>
                            </a:rPr>
                            <m:t>𝑛</m:t>
                          </m:r>
                        </m:sup>
                        <m:e>
                          <m:r>
                            <a:rPr lang="en-US" sz="1200" b="0" i="1" smtClean="0">
                              <a:solidFill>
                                <a:srgbClr val="114FFB"/>
                              </a:solidFill>
                              <a:latin typeface="Cambria Math" panose="02040503050406030204" pitchFamily="18" charset="0"/>
                            </a:rPr>
                            <m:t>2</m:t>
                          </m:r>
                          <m:d>
                            <m:dPr>
                              <m:ctrlPr>
                                <a:rPr lang="en-US" sz="1200" b="0" i="1">
                                  <a:solidFill>
                                    <a:srgbClr val="114FFB"/>
                                  </a:solidFill>
                                  <a:latin typeface="Cambria Math" panose="02040503050406030204" pitchFamily="18" charset="0"/>
                                </a:rPr>
                              </m:ctrlPr>
                            </m:dPr>
                            <m:e>
                              <m:r>
                                <a:rPr lang="en-US" sz="1200" b="0" i="1">
                                  <a:solidFill>
                                    <a:srgbClr val="114FFB"/>
                                  </a:solidFill>
                                  <a:latin typeface="Cambria Math" panose="02040503050406030204" pitchFamily="18" charset="0"/>
                                </a:rPr>
                                <m:t>𝑎</m:t>
                              </m:r>
                              <m:sSub>
                                <m:sSubPr>
                                  <m:ctrlPr>
                                    <a:rPr lang="en-US" sz="1200" b="0" i="1">
                                      <a:solidFill>
                                        <a:srgbClr val="114FFB"/>
                                      </a:solidFill>
                                      <a:latin typeface="Cambria Math" panose="02040503050406030204" pitchFamily="18" charset="0"/>
                                    </a:rPr>
                                  </m:ctrlPr>
                                </m:sSubPr>
                                <m:e>
                                  <m:r>
                                    <a:rPr lang="en-US" sz="1200" b="0" i="1">
                                      <a:solidFill>
                                        <a:srgbClr val="114FFB"/>
                                      </a:solidFill>
                                      <a:latin typeface="Cambria Math" panose="02040503050406030204" pitchFamily="18" charset="0"/>
                                    </a:rPr>
                                    <m:t>𝑥</m:t>
                                  </m:r>
                                </m:e>
                                <m:sub>
                                  <m:r>
                                    <a:rPr lang="en-US" sz="1200" b="0" i="1">
                                      <a:solidFill>
                                        <a:srgbClr val="114FFB"/>
                                      </a:solidFill>
                                      <a:latin typeface="Cambria Math" panose="02040503050406030204" pitchFamily="18" charset="0"/>
                                    </a:rPr>
                                    <m:t>𝑖</m:t>
                                  </m:r>
                                </m:sub>
                              </m:sSub>
                              <m:r>
                                <a:rPr lang="en-US" sz="1200" b="0">
                                  <a:solidFill>
                                    <a:srgbClr val="114FFB"/>
                                  </a:solidFill>
                                  <a:latin typeface="Cambria Math" panose="02040503050406030204" pitchFamily="18" charset="0"/>
                                </a:rPr>
                                <m:t>−</m:t>
                              </m:r>
                              <m:sSub>
                                <m:sSubPr>
                                  <m:ctrlPr>
                                    <a:rPr lang="en-US" sz="1200" b="0" i="1">
                                      <a:solidFill>
                                        <a:srgbClr val="114FFB"/>
                                      </a:solidFill>
                                      <a:latin typeface="Cambria Math" panose="02040503050406030204" pitchFamily="18" charset="0"/>
                                    </a:rPr>
                                  </m:ctrlPr>
                                </m:sSubPr>
                                <m:e>
                                  <m:r>
                                    <a:rPr lang="en-US" sz="1200" b="0" i="1">
                                      <a:solidFill>
                                        <a:srgbClr val="114FFB"/>
                                      </a:solidFill>
                                      <a:latin typeface="Cambria Math" panose="02040503050406030204" pitchFamily="18" charset="0"/>
                                    </a:rPr>
                                    <m:t>𝑦</m:t>
                                  </m:r>
                                </m:e>
                                <m:sub>
                                  <m:r>
                                    <a:rPr lang="en-US" sz="1200" b="0" i="1">
                                      <a:solidFill>
                                        <a:srgbClr val="114FFB"/>
                                      </a:solidFill>
                                      <a:latin typeface="Cambria Math" panose="02040503050406030204" pitchFamily="18" charset="0"/>
                                    </a:rPr>
                                    <m:t>𝑖</m:t>
                                  </m:r>
                                </m:sub>
                              </m:sSub>
                            </m:e>
                          </m:d>
                        </m:e>
                      </m:nary>
                      <m:sSub>
                        <m:sSubPr>
                          <m:ctrlPr>
                            <a:rPr lang="en-US" sz="1200" b="0" i="1">
                              <a:solidFill>
                                <a:srgbClr val="114FFB"/>
                              </a:solidFill>
                              <a:latin typeface="Cambria Math" panose="02040503050406030204" pitchFamily="18" charset="0"/>
                            </a:rPr>
                          </m:ctrlPr>
                        </m:sSubPr>
                        <m:e>
                          <m:r>
                            <a:rPr lang="en-US" sz="1200" b="0" i="1">
                              <a:solidFill>
                                <a:srgbClr val="114FFB"/>
                              </a:solidFill>
                              <a:latin typeface="Cambria Math" panose="02040503050406030204" pitchFamily="18" charset="0"/>
                            </a:rPr>
                            <m:t>𝑥</m:t>
                          </m:r>
                        </m:e>
                        <m:sub>
                          <m:r>
                            <a:rPr lang="en-US" sz="1200" b="0" i="1">
                              <a:solidFill>
                                <a:srgbClr val="114FFB"/>
                              </a:solidFill>
                              <a:latin typeface="Cambria Math" panose="02040503050406030204" pitchFamily="18" charset="0"/>
                            </a:rPr>
                            <m:t>𝑖</m:t>
                          </m:r>
                        </m:sub>
                      </m:sSub>
                    </m:oMath>
                  </m:oMathPara>
                </a14:m>
                <a:endParaRPr lang="en-US" sz="1200" b="0" dirty="0">
                  <a:solidFill>
                    <a:srgbClr val="114FFB"/>
                  </a:solidFill>
                </a:endParaRPr>
              </a:p>
            </p:txBody>
          </p:sp>
        </mc:Choice>
        <mc:Fallback xmlns="">
          <p:sp>
            <p:nvSpPr>
              <p:cNvPr id="3" name="TextBox 2">
                <a:extLst>
                  <a:ext uri="{FF2B5EF4-FFF2-40B4-BE49-F238E27FC236}">
                    <a16:creationId xmlns:a16="http://schemas.microsoft.com/office/drawing/2014/main" id="{F0B8B86E-A76D-5698-7D0C-957F046158D8}"/>
                  </a:ext>
                </a:extLst>
              </p:cNvPr>
              <p:cNvSpPr txBox="1">
                <a:spLocks noRot="1" noChangeAspect="1" noMove="1" noResize="1" noEditPoints="1" noAdjustHandles="1" noChangeArrowheads="1" noChangeShapeType="1" noTextEdit="1"/>
              </p:cNvSpPr>
              <p:nvPr/>
            </p:nvSpPr>
            <p:spPr>
              <a:xfrm>
                <a:off x="5257800" y="3094377"/>
                <a:ext cx="3771900" cy="596445"/>
              </a:xfrm>
              <a:prstGeom prst="rect">
                <a:avLst/>
              </a:prstGeom>
              <a:blipFill>
                <a:blip r:embed="rId4"/>
                <a:stretch>
                  <a:fillRect t="-91667" b="-14583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BACD1F34-3732-BCE9-D661-0A54957A037F}"/>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837698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A3BE461-3B14-BF68-6E82-BE309E05FF7F}"/>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890CC168-F576-3A57-72CF-238A1191131F}"/>
              </a:ext>
            </a:extLst>
          </p:cNvPr>
          <p:cNvSpPr>
            <a:spLocks noGrp="1" noChangeArrowheads="1"/>
          </p:cNvSpPr>
          <p:nvPr>
            <p:ph type="title"/>
          </p:nvPr>
        </p:nvSpPr>
        <p:spPr/>
        <p:txBody>
          <a:bodyPr/>
          <a:lstStyle/>
          <a:p>
            <a:pPr>
              <a:defRPr/>
            </a:pPr>
            <a:r>
              <a:rPr lang="en-US" dirty="0">
                <a:cs typeface="+mj-cs"/>
              </a:rPr>
              <a:t>Putting everything in a single class</a:t>
            </a:r>
          </a:p>
        </p:txBody>
      </p:sp>
      <p:sp>
        <p:nvSpPr>
          <p:cNvPr id="8" name="Rectangle 2">
            <a:extLst>
              <a:ext uri="{FF2B5EF4-FFF2-40B4-BE49-F238E27FC236}">
                <a16:creationId xmlns:a16="http://schemas.microsoft.com/office/drawing/2014/main" id="{9AB9AA5D-7819-1202-05AD-A3B22EADE6FD}"/>
              </a:ext>
            </a:extLst>
          </p:cNvPr>
          <p:cNvSpPr>
            <a:spLocks noChangeArrowheads="1"/>
          </p:cNvSpPr>
          <p:nvPr/>
        </p:nvSpPr>
        <p:spPr bwMode="auto">
          <a:xfrm>
            <a:off x="609600" y="1274900"/>
            <a:ext cx="7696200" cy="50497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r>
              <a:rPr lang="en-US" sz="1200" b="0" dirty="0">
                <a:latin typeface="Consolas" panose="020B0609020204030204" pitchFamily="49" charset="0"/>
                <a:cs typeface="Consolas" panose="020B0609020204030204" pitchFamily="49" charset="0"/>
              </a:rPr>
              <a:t>public class </a:t>
            </a:r>
            <a:r>
              <a:rPr lang="en-US" sz="1200" b="0" dirty="0" err="1">
                <a:latin typeface="Consolas" panose="020B0609020204030204" pitchFamily="49" charset="0"/>
                <a:cs typeface="Consolas" panose="020B0609020204030204" pitchFamily="49" charset="0"/>
              </a:rPr>
              <a:t>LinearGradientDescent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private double a;</a:t>
            </a:r>
          </a:p>
          <a:p>
            <a:pPr algn="l">
              <a:spcBef>
                <a:spcPts val="300"/>
              </a:spcBef>
            </a:pPr>
            <a:endParaRPr lang="en-US" sz="1200" b="0" dirty="0">
              <a:latin typeface="Consolas" panose="020B0609020204030204" pitchFamily="49" charset="0"/>
              <a:cs typeface="Consolas" panose="020B0609020204030204" pitchFamily="49" charset="0"/>
            </a:endParaRPr>
          </a:p>
          <a:p>
            <a:pPr>
              <a:spcBef>
                <a:spcPts val="300"/>
              </a:spcBef>
            </a:pPr>
            <a:r>
              <a:rPr lang="en-US" sz="1200" b="0" dirty="0">
                <a:latin typeface="Consolas" panose="020B0609020204030204" pitchFamily="49" charset="0"/>
                <a:cs typeface="Consolas" panose="020B0609020204030204" pitchFamily="49" charset="0"/>
              </a:rPr>
              <a:t>   public void train(double[] x, double []y, int T, double </a:t>
            </a:r>
            <a:r>
              <a:rPr lang="en-US" sz="1200" b="0" dirty="0" err="1">
                <a:latin typeface="Consolas" panose="020B0609020204030204" pitchFamily="49" charset="0"/>
                <a:cs typeface="Consolas" panose="020B0609020204030204" pitchFamily="49" charset="0"/>
              </a:rPr>
              <a:t>learningRate</a:t>
            </a: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a = </a:t>
            </a:r>
            <a:r>
              <a:rPr lang="en-US" sz="1200" b="0" dirty="0" err="1">
                <a:latin typeface="Consolas" panose="020B0609020204030204" pitchFamily="49" charset="0"/>
                <a:cs typeface="Consolas" panose="020B0609020204030204" pitchFamily="49" charset="0"/>
              </a:rPr>
              <a:t>Math.random</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for (int t = 0; t &lt; T; 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Calculate the error</a:t>
            </a:r>
          </a:p>
          <a:p>
            <a:pPr algn="l">
              <a:spcBef>
                <a:spcPts val="300"/>
              </a:spcBef>
            </a:pPr>
            <a:r>
              <a:rPr lang="en-US" sz="1200" b="0" dirty="0">
                <a:latin typeface="Consolas" panose="020B0609020204030204" pitchFamily="49" charset="0"/>
                <a:cs typeface="Consolas" panose="020B0609020204030204" pitchFamily="49" charset="0"/>
              </a:rPr>
              <a:t>         double e = error(x, y);</a:t>
            </a:r>
          </a:p>
          <a:p>
            <a:pPr algn="l">
              <a:spcBef>
                <a:spcPts val="300"/>
              </a:spcBef>
            </a:pPr>
            <a:r>
              <a:rPr lang="en-US" sz="1200" b="0" dirty="0">
                <a:latin typeface="Consolas" panose="020B0609020204030204" pitchFamily="49" charset="0"/>
                <a:cs typeface="Consolas" panose="020B0609020204030204" pitchFamily="49" charset="0"/>
              </a:rPr>
              <a:t>         </a:t>
            </a:r>
            <a:r>
              <a:rPr lang="en-US" sz="1200" b="0" dirty="0" err="1">
                <a:latin typeface="Consolas" panose="020B0609020204030204" pitchFamily="49" charset="0"/>
                <a:cs typeface="Consolas" panose="020B0609020204030204" pitchFamily="49" charset="0"/>
              </a:rPr>
              <a:t>System.out.println</a:t>
            </a:r>
            <a:r>
              <a:rPr lang="en-US" sz="1200" b="0" dirty="0">
                <a:latin typeface="Consolas" panose="020B0609020204030204" pitchFamily="49" charset="0"/>
                <a:cs typeface="Consolas" panose="020B0609020204030204" pitchFamily="49" charset="0"/>
              </a:rPr>
              <a:t>(“Error in iteration “ + t + “ is “ + e);</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Update</a:t>
            </a:r>
          </a:p>
          <a:p>
            <a:pPr algn="l">
              <a:spcBef>
                <a:spcPts val="300"/>
              </a:spcBef>
            </a:pPr>
            <a:r>
              <a:rPr lang="en-US" sz="1200" b="0" dirty="0">
                <a:latin typeface="Consolas" panose="020B0609020204030204" pitchFamily="49" charset="0"/>
                <a:cs typeface="Consolas" panose="020B0609020204030204" pitchFamily="49" charset="0"/>
              </a:rPr>
              <a:t>         double de = </a:t>
            </a:r>
            <a:r>
              <a:rPr lang="en-US" sz="1200" b="0" dirty="0" err="1">
                <a:latin typeface="Consolas" panose="020B0609020204030204" pitchFamily="49" charset="0"/>
                <a:cs typeface="Consolas" panose="020B0609020204030204" pitchFamily="49" charset="0"/>
              </a:rPr>
              <a:t>derivativeAt</a:t>
            </a:r>
            <a:r>
              <a:rPr lang="en-US" sz="1200" b="0" dirty="0">
                <a:latin typeface="Consolas" panose="020B0609020204030204" pitchFamily="49" charset="0"/>
                <a:cs typeface="Consolas" panose="020B0609020204030204" pitchFamily="49" charset="0"/>
              </a:rPr>
              <a:t>(x, y);</a:t>
            </a:r>
          </a:p>
          <a:p>
            <a:pPr algn="l">
              <a:spcBef>
                <a:spcPts val="300"/>
              </a:spcBef>
            </a:pPr>
            <a:r>
              <a:rPr lang="en-US" sz="1200" b="0" dirty="0">
                <a:latin typeface="Consolas" panose="020B0609020204030204" pitchFamily="49" charset="0"/>
                <a:cs typeface="Consolas" panose="020B0609020204030204" pitchFamily="49" charset="0"/>
              </a:rPr>
              <a:t>         a -= </a:t>
            </a:r>
            <a:r>
              <a:rPr lang="en-US" sz="1200" b="0" dirty="0" err="1">
                <a:latin typeface="Consolas" panose="020B0609020204030204" pitchFamily="49" charset="0"/>
                <a:cs typeface="Consolas" panose="020B0609020204030204" pitchFamily="49" charset="0"/>
              </a:rPr>
              <a:t>learningRate</a:t>
            </a:r>
            <a:r>
              <a:rPr lang="en-US" sz="1200" b="0" dirty="0">
                <a:latin typeface="Consolas" panose="020B0609020204030204" pitchFamily="49" charset="0"/>
                <a:cs typeface="Consolas" panose="020B0609020204030204" pitchFamily="49" charset="0"/>
              </a:rPr>
              <a:t> * de;</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&lt;error and </a:t>
            </a:r>
            <a:r>
              <a:rPr lang="en-US" sz="1200" b="0" dirty="0" err="1">
                <a:solidFill>
                  <a:srgbClr val="114FFB"/>
                </a:solidFill>
                <a:latin typeface="Consolas" panose="020B0609020204030204" pitchFamily="49" charset="0"/>
                <a:cs typeface="Consolas" panose="020B0609020204030204" pitchFamily="49" charset="0"/>
              </a:rPr>
              <a:t>derivativeAt</a:t>
            </a:r>
            <a:r>
              <a:rPr lang="en-US" sz="1200" b="0" dirty="0">
                <a:solidFill>
                  <a:srgbClr val="114FFB"/>
                </a:solidFill>
                <a:latin typeface="Consolas" panose="020B0609020204030204" pitchFamily="49" charset="0"/>
                <a:cs typeface="Consolas" panose="020B0609020204030204" pitchFamily="49" charset="0"/>
              </a:rPr>
              <a:t> functions&gt; …</a:t>
            </a:r>
            <a:br>
              <a:rPr lang="en-US" sz="1200" b="0" dirty="0">
                <a:latin typeface="Consolas" panose="020B0609020204030204" pitchFamily="49" charset="0"/>
                <a:cs typeface="Consolas" panose="020B0609020204030204" pitchFamily="49" charset="0"/>
              </a:rPr>
            </a:b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a:t>
            </a:r>
            <a:r>
              <a:rPr lang="en-US" sz="1200" dirty="0">
                <a:solidFill>
                  <a:srgbClr val="114FFB"/>
                </a:solidFill>
                <a:latin typeface="Consolas" panose="020B0609020204030204" pitchFamily="49" charset="0"/>
                <a:cs typeface="Consolas" panose="020B0609020204030204" pitchFamily="49" charset="0"/>
              </a:rPr>
              <a:t> </a:t>
            </a:r>
            <a:r>
              <a:rPr lang="en-US" sz="1200" b="0" dirty="0">
                <a:solidFill>
                  <a:srgbClr val="114FFB"/>
                </a:solidFill>
                <a:latin typeface="Consolas" panose="020B0609020204030204" pitchFamily="49" charset="0"/>
                <a:cs typeface="Consolas" panose="020B0609020204030204" pitchFamily="49" charset="0"/>
              </a:rPr>
              <a:t>// predicting the price for an unseen property</a:t>
            </a:r>
          </a:p>
          <a:p>
            <a:pPr algn="l">
              <a:spcBef>
                <a:spcPts val="300"/>
              </a:spcBef>
            </a:pPr>
            <a:r>
              <a:rPr lang="en-US" sz="1200" b="0" dirty="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public double predict(double x) {	</a:t>
            </a:r>
          </a:p>
          <a:p>
            <a:pPr algn="l">
              <a:spcBef>
                <a:spcPts val="300"/>
              </a:spcBef>
            </a:pPr>
            <a:r>
              <a:rPr lang="en-US" sz="1200" b="0" dirty="0">
                <a:latin typeface="Consolas" panose="020B0609020204030204" pitchFamily="49" charset="0"/>
                <a:cs typeface="Consolas" panose="020B0609020204030204" pitchFamily="49" charset="0"/>
              </a:rPr>
              <a:t>      return a * x;</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effectLst/>
                <a:latin typeface="Consolas" panose="020B0609020204030204" pitchFamily="49" charset="0"/>
                <a:cs typeface="Consolas" panose="020B0609020204030204" pitchFamily="49" charset="0"/>
              </a:rPr>
              <a:t>}</a:t>
            </a:r>
          </a:p>
        </p:txBody>
      </p:sp>
      <p:sp>
        <p:nvSpPr>
          <p:cNvPr id="2" name="Footer Placeholder 1">
            <a:extLst>
              <a:ext uri="{FF2B5EF4-FFF2-40B4-BE49-F238E27FC236}">
                <a16:creationId xmlns:a16="http://schemas.microsoft.com/office/drawing/2014/main" id="{D7AA0575-B250-FFBE-28C8-F32006646093}"/>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601706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5530062-965F-5FEB-BE09-30C84AFFC424}"/>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A8AFD00-1905-7063-9E1F-CCC3CEE77110}"/>
              </a:ext>
            </a:extLst>
          </p:cNvPr>
          <p:cNvSpPr>
            <a:spLocks noGrp="1" noChangeArrowheads="1"/>
          </p:cNvSpPr>
          <p:nvPr>
            <p:ph type="title"/>
          </p:nvPr>
        </p:nvSpPr>
        <p:spPr/>
        <p:txBody>
          <a:bodyPr/>
          <a:lstStyle/>
          <a:p>
            <a:pPr>
              <a:defRPr/>
            </a:pPr>
            <a:r>
              <a:rPr lang="en-US" dirty="0">
                <a:cs typeface="+mj-cs"/>
              </a:rPr>
              <a:t>Putting everything in a single object</a:t>
            </a:r>
          </a:p>
        </p:txBody>
      </p:sp>
      <p:sp>
        <p:nvSpPr>
          <p:cNvPr id="8" name="Rectangle 2">
            <a:extLst>
              <a:ext uri="{FF2B5EF4-FFF2-40B4-BE49-F238E27FC236}">
                <a16:creationId xmlns:a16="http://schemas.microsoft.com/office/drawing/2014/main" id="{752AEFB2-C927-B5CE-198B-E7FA0F99B388}"/>
              </a:ext>
            </a:extLst>
          </p:cNvPr>
          <p:cNvSpPr>
            <a:spLocks noChangeArrowheads="1"/>
          </p:cNvSpPr>
          <p:nvPr/>
        </p:nvSpPr>
        <p:spPr bwMode="auto">
          <a:xfrm>
            <a:off x="609600" y="1274900"/>
            <a:ext cx="7696200" cy="50497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gn="l">
              <a:spcBef>
                <a:spcPts val="300"/>
              </a:spcBef>
            </a:pPr>
            <a:r>
              <a:rPr lang="en-US" sz="1200" b="0" dirty="0">
                <a:latin typeface="Consolas" panose="020B0609020204030204" pitchFamily="49" charset="0"/>
                <a:cs typeface="Consolas" panose="020B0609020204030204" pitchFamily="49" charset="0"/>
              </a:rPr>
              <a:t>public class </a:t>
            </a:r>
            <a:r>
              <a:rPr lang="en-US" sz="1200" b="0" dirty="0" err="1">
                <a:latin typeface="Consolas" panose="020B0609020204030204" pitchFamily="49" charset="0"/>
                <a:cs typeface="Consolas" panose="020B0609020204030204" pitchFamily="49" charset="0"/>
              </a:rPr>
              <a:t>LinearGradientDescent</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private double a;</a:t>
            </a:r>
          </a:p>
          <a:p>
            <a:pPr algn="l">
              <a:spcBef>
                <a:spcPts val="300"/>
              </a:spcBef>
            </a:pPr>
            <a:endParaRPr lang="en-US" sz="1200" b="0" dirty="0">
              <a:latin typeface="Consolas" panose="020B0609020204030204" pitchFamily="49" charset="0"/>
              <a:cs typeface="Consolas" panose="020B0609020204030204" pitchFamily="49" charset="0"/>
            </a:endParaRPr>
          </a:p>
          <a:p>
            <a:pPr>
              <a:spcBef>
                <a:spcPts val="300"/>
              </a:spcBef>
            </a:pPr>
            <a:r>
              <a:rPr lang="en-US" sz="1200" b="0" dirty="0">
                <a:latin typeface="Consolas" panose="020B0609020204030204" pitchFamily="49" charset="0"/>
                <a:cs typeface="Consolas" panose="020B0609020204030204" pitchFamily="49" charset="0"/>
              </a:rPr>
              <a:t>   public void train(double[] x, double []y, int T, double </a:t>
            </a:r>
            <a:r>
              <a:rPr lang="en-US" sz="1200" b="0" dirty="0" err="1">
                <a:latin typeface="Consolas" panose="020B0609020204030204" pitchFamily="49" charset="0"/>
                <a:cs typeface="Consolas" panose="020B0609020204030204" pitchFamily="49" charset="0"/>
              </a:rPr>
              <a:t>learningRate</a:t>
            </a: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a = </a:t>
            </a:r>
            <a:r>
              <a:rPr lang="en-US" sz="1200" b="0" dirty="0" err="1">
                <a:latin typeface="Consolas" panose="020B0609020204030204" pitchFamily="49" charset="0"/>
                <a:cs typeface="Consolas" panose="020B0609020204030204" pitchFamily="49" charset="0"/>
              </a:rPr>
              <a:t>Math.random</a:t>
            </a:r>
            <a:r>
              <a:rPr lang="en-US" sz="1200" b="0" dirty="0">
                <a:latin typeface="Consolas" panose="020B0609020204030204" pitchFamily="49" charset="0"/>
                <a:cs typeface="Consolas" panose="020B0609020204030204" pitchFamily="49" charset="0"/>
              </a:rPr>
              <a:t>();</a:t>
            </a:r>
          </a:p>
          <a:p>
            <a:pPr algn="l">
              <a:spcBef>
                <a:spcPts val="300"/>
              </a:spcBef>
            </a:pPr>
            <a:r>
              <a:rPr lang="en-US" sz="1200" b="0" dirty="0">
                <a:latin typeface="Consolas" panose="020B0609020204030204" pitchFamily="49" charset="0"/>
                <a:cs typeface="Consolas" panose="020B0609020204030204" pitchFamily="49" charset="0"/>
              </a:rPr>
              <a:t>      for (int t = 0; t &lt; T; 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Calculate the error</a:t>
            </a:r>
          </a:p>
          <a:p>
            <a:pPr algn="l">
              <a:spcBef>
                <a:spcPts val="300"/>
              </a:spcBef>
            </a:pPr>
            <a:r>
              <a:rPr lang="en-US" sz="1200" b="0" dirty="0">
                <a:latin typeface="Consolas" panose="020B0609020204030204" pitchFamily="49" charset="0"/>
                <a:cs typeface="Consolas" panose="020B0609020204030204" pitchFamily="49" charset="0"/>
              </a:rPr>
              <a:t>         double e = error(x, y);</a:t>
            </a:r>
          </a:p>
          <a:p>
            <a:pPr algn="l">
              <a:spcBef>
                <a:spcPts val="300"/>
              </a:spcBef>
            </a:pPr>
            <a:r>
              <a:rPr lang="en-US" sz="1200" b="0" dirty="0">
                <a:latin typeface="Consolas" panose="020B0609020204030204" pitchFamily="49" charset="0"/>
                <a:cs typeface="Consolas" panose="020B0609020204030204" pitchFamily="49" charset="0"/>
              </a:rPr>
              <a:t>         </a:t>
            </a:r>
            <a:r>
              <a:rPr lang="en-US" sz="1200" b="0" dirty="0" err="1">
                <a:latin typeface="Consolas" panose="020B0609020204030204" pitchFamily="49" charset="0"/>
                <a:cs typeface="Consolas" panose="020B0609020204030204" pitchFamily="49" charset="0"/>
              </a:rPr>
              <a:t>System.out.println</a:t>
            </a:r>
            <a:r>
              <a:rPr lang="en-US" sz="1200" b="0" dirty="0">
                <a:latin typeface="Consolas" panose="020B0609020204030204" pitchFamily="49" charset="0"/>
                <a:cs typeface="Consolas" panose="020B0609020204030204" pitchFamily="49" charset="0"/>
              </a:rPr>
              <a:t>(“Error at iteration “ + t + “ is “ + e);</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Update</a:t>
            </a:r>
          </a:p>
          <a:p>
            <a:pPr algn="l">
              <a:spcBef>
                <a:spcPts val="300"/>
              </a:spcBef>
            </a:pPr>
            <a:r>
              <a:rPr lang="en-US" sz="1200" b="0" dirty="0">
                <a:latin typeface="Consolas" panose="020B0609020204030204" pitchFamily="49" charset="0"/>
                <a:cs typeface="Consolas" panose="020B0609020204030204" pitchFamily="49" charset="0"/>
              </a:rPr>
              <a:t>         double de = </a:t>
            </a:r>
            <a:r>
              <a:rPr lang="en-US" sz="1200" b="0" dirty="0" err="1">
                <a:latin typeface="Consolas" panose="020B0609020204030204" pitchFamily="49" charset="0"/>
                <a:cs typeface="Consolas" panose="020B0609020204030204" pitchFamily="49" charset="0"/>
              </a:rPr>
              <a:t>derivativeAt</a:t>
            </a:r>
            <a:r>
              <a:rPr lang="en-US" sz="1200" b="0" dirty="0">
                <a:latin typeface="Consolas" panose="020B0609020204030204" pitchFamily="49" charset="0"/>
                <a:cs typeface="Consolas" panose="020B0609020204030204" pitchFamily="49" charset="0"/>
              </a:rPr>
              <a:t>(x, y);</a:t>
            </a:r>
          </a:p>
          <a:p>
            <a:pPr algn="l">
              <a:spcBef>
                <a:spcPts val="300"/>
              </a:spcBef>
            </a:pPr>
            <a:r>
              <a:rPr lang="en-US" sz="1200" b="0" dirty="0">
                <a:latin typeface="Consolas" panose="020B0609020204030204" pitchFamily="49" charset="0"/>
                <a:cs typeface="Consolas" panose="020B0609020204030204" pitchFamily="49" charset="0"/>
              </a:rPr>
              <a:t>         a -= </a:t>
            </a:r>
            <a:r>
              <a:rPr lang="en-US" sz="1200" b="0" dirty="0" err="1">
                <a:latin typeface="Consolas" panose="020B0609020204030204" pitchFamily="49" charset="0"/>
                <a:cs typeface="Consolas" panose="020B0609020204030204" pitchFamily="49" charset="0"/>
              </a:rPr>
              <a:t>learningRate</a:t>
            </a:r>
            <a:r>
              <a:rPr lang="en-US" sz="1200" b="0" dirty="0">
                <a:latin typeface="Consolas" panose="020B0609020204030204" pitchFamily="49" charset="0"/>
                <a:cs typeface="Consolas" panose="020B0609020204030204" pitchFamily="49" charset="0"/>
              </a:rPr>
              <a:t> * de;</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 &lt;error and </a:t>
            </a:r>
            <a:r>
              <a:rPr lang="en-US" sz="1200" b="0" dirty="0" err="1">
                <a:solidFill>
                  <a:srgbClr val="114FFB"/>
                </a:solidFill>
                <a:latin typeface="Consolas" panose="020B0609020204030204" pitchFamily="49" charset="0"/>
                <a:cs typeface="Consolas" panose="020B0609020204030204" pitchFamily="49" charset="0"/>
              </a:rPr>
              <a:t>derivativeAt</a:t>
            </a:r>
            <a:r>
              <a:rPr lang="en-US" sz="1200" b="0" dirty="0">
                <a:solidFill>
                  <a:srgbClr val="114FFB"/>
                </a:solidFill>
                <a:latin typeface="Consolas" panose="020B0609020204030204" pitchFamily="49" charset="0"/>
                <a:cs typeface="Consolas" panose="020B0609020204030204" pitchFamily="49" charset="0"/>
              </a:rPr>
              <a:t> functions&gt;</a:t>
            </a:r>
            <a:br>
              <a:rPr lang="en-US" sz="1200" b="0" dirty="0">
                <a:latin typeface="Consolas" panose="020B0609020204030204" pitchFamily="49" charset="0"/>
                <a:cs typeface="Consolas" panose="020B0609020204030204" pitchFamily="49" charset="0"/>
              </a:rPr>
            </a:b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solidFill>
                  <a:srgbClr val="114FFB"/>
                </a:solidFill>
                <a:latin typeface="Consolas" panose="020B0609020204030204" pitchFamily="49" charset="0"/>
                <a:cs typeface="Consolas" panose="020B0609020204030204" pitchFamily="49" charset="0"/>
              </a:rPr>
              <a:t>  </a:t>
            </a:r>
            <a:r>
              <a:rPr lang="en-US" sz="1200" dirty="0">
                <a:solidFill>
                  <a:srgbClr val="114FFB"/>
                </a:solidFill>
                <a:latin typeface="Consolas" panose="020B0609020204030204" pitchFamily="49" charset="0"/>
                <a:cs typeface="Consolas" panose="020B0609020204030204" pitchFamily="49" charset="0"/>
              </a:rPr>
              <a:t> </a:t>
            </a:r>
            <a:r>
              <a:rPr lang="en-US" sz="1200" b="0" dirty="0">
                <a:solidFill>
                  <a:srgbClr val="114FFB"/>
                </a:solidFill>
                <a:latin typeface="Consolas" panose="020B0609020204030204" pitchFamily="49" charset="0"/>
                <a:cs typeface="Consolas" panose="020B0609020204030204" pitchFamily="49" charset="0"/>
              </a:rPr>
              <a:t>// predicting the price for an unseen property</a:t>
            </a:r>
          </a:p>
          <a:p>
            <a:pPr algn="l">
              <a:spcBef>
                <a:spcPts val="300"/>
              </a:spcBef>
            </a:pPr>
            <a:r>
              <a:rPr lang="en-US" sz="1200" b="0" dirty="0">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public double predict(double x) {	</a:t>
            </a:r>
          </a:p>
          <a:p>
            <a:pPr algn="l">
              <a:spcBef>
                <a:spcPts val="300"/>
              </a:spcBef>
            </a:pPr>
            <a:r>
              <a:rPr lang="en-US" sz="1200" b="0" dirty="0">
                <a:latin typeface="Consolas" panose="020B0609020204030204" pitchFamily="49" charset="0"/>
                <a:cs typeface="Consolas" panose="020B0609020204030204" pitchFamily="49" charset="0"/>
              </a:rPr>
              <a:t>      return a * x;</a:t>
            </a:r>
          </a:p>
          <a:p>
            <a:pPr algn="l">
              <a:spcBef>
                <a:spcPts val="300"/>
              </a:spcBef>
            </a:pPr>
            <a:r>
              <a:rPr lang="en-US" sz="1200" b="0" dirty="0">
                <a:latin typeface="Consolas" panose="020B0609020204030204" pitchFamily="49" charset="0"/>
                <a:cs typeface="Consolas" panose="020B0609020204030204" pitchFamily="49" charset="0"/>
              </a:rPr>
              <a:t>   }</a:t>
            </a:r>
          </a:p>
          <a:p>
            <a:pPr algn="l">
              <a:spcBef>
                <a:spcPts val="300"/>
              </a:spcBef>
            </a:pPr>
            <a:r>
              <a:rPr lang="en-US" sz="1200" b="0" dirty="0">
                <a:effectLst/>
                <a:latin typeface="Consolas" panose="020B0609020204030204" pitchFamily="49" charset="0"/>
                <a:cs typeface="Consolas" panose="020B0609020204030204" pitchFamily="49" charset="0"/>
              </a:rPr>
              <a:t>}</a:t>
            </a:r>
          </a:p>
        </p:txBody>
      </p:sp>
      <p:sp>
        <p:nvSpPr>
          <p:cNvPr id="4" name="Rectangle 2">
            <a:extLst>
              <a:ext uri="{FF2B5EF4-FFF2-40B4-BE49-F238E27FC236}">
                <a16:creationId xmlns:a16="http://schemas.microsoft.com/office/drawing/2014/main" id="{99623703-133A-39DC-1E19-C64111214C59}"/>
              </a:ext>
            </a:extLst>
          </p:cNvPr>
          <p:cNvSpPr>
            <a:spLocks noChangeArrowheads="1"/>
          </p:cNvSpPr>
          <p:nvPr/>
        </p:nvSpPr>
        <p:spPr bwMode="auto">
          <a:xfrm>
            <a:off x="3276600" y="840091"/>
            <a:ext cx="5257800" cy="2055509"/>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lnSpc>
                <a:spcPts val="1350"/>
              </a:lnSpc>
            </a:pPr>
            <a:r>
              <a:rPr lang="en-US" sz="1000" b="0" dirty="0" err="1">
                <a:effectLst/>
                <a:latin typeface="Menlo" panose="020B0609030804020204" pitchFamily="49" charset="0"/>
              </a:rPr>
              <a:t>LinearGradientDescent</a:t>
            </a:r>
            <a:r>
              <a:rPr lang="en-US" sz="1000" b="0" dirty="0">
                <a:effectLst/>
                <a:latin typeface="Menlo" panose="020B0609030804020204" pitchFamily="49" charset="0"/>
              </a:rPr>
              <a:t> </a:t>
            </a:r>
            <a:r>
              <a:rPr lang="en-US" sz="1000" b="0" dirty="0" err="1">
                <a:effectLst/>
                <a:latin typeface="Menlo" panose="020B0609030804020204" pitchFamily="49" charset="0"/>
              </a:rPr>
              <a:t>lgd</a:t>
            </a:r>
            <a:r>
              <a:rPr lang="en-US" sz="1000" b="0" dirty="0">
                <a:effectLst/>
                <a:latin typeface="Menlo" panose="020B0609030804020204" pitchFamily="49" charset="0"/>
              </a:rPr>
              <a:t> = new </a:t>
            </a:r>
            <a:r>
              <a:rPr lang="en-US" sz="1000" b="0" dirty="0" err="1">
                <a:effectLst/>
                <a:latin typeface="Menlo" panose="020B0609030804020204" pitchFamily="49" charset="0"/>
              </a:rPr>
              <a:t>LinearGradientDescent</a:t>
            </a:r>
            <a:r>
              <a:rPr lang="en-US" sz="1000" b="0" dirty="0">
                <a:effectLst/>
                <a:latin typeface="Menlo" panose="020B0609030804020204" pitchFamily="49" charset="0"/>
              </a:rPr>
              <a:t>();</a:t>
            </a:r>
          </a:p>
          <a:p>
            <a:pPr>
              <a:lnSpc>
                <a:spcPts val="1350"/>
              </a:lnSpc>
            </a:pPr>
            <a:r>
              <a:rPr lang="en-US" sz="1000" b="0" dirty="0">
                <a:effectLst/>
                <a:latin typeface="Menlo" panose="020B0609030804020204" pitchFamily="49" charset="0"/>
              </a:rPr>
              <a:t>double[] x = {1, 1, 1, 1.5, 2, 2, 2, 2.5, 2.5, 3, 3, 4};</a:t>
            </a:r>
          </a:p>
          <a:p>
            <a:pPr>
              <a:lnSpc>
                <a:spcPts val="1350"/>
              </a:lnSpc>
            </a:pPr>
            <a:r>
              <a:rPr lang="en-US" sz="1000" b="0" dirty="0">
                <a:effectLst/>
                <a:latin typeface="Menlo" panose="020B0609030804020204" pitchFamily="49" charset="0"/>
              </a:rPr>
              <a:t>double[] y = {1000000, 750000, 725000, 700000, 800000, 820000,  </a:t>
            </a:r>
          </a:p>
          <a:p>
            <a:pPr>
              <a:lnSpc>
                <a:spcPts val="1350"/>
              </a:lnSpc>
            </a:pPr>
            <a:r>
              <a:rPr lang="en-US" sz="1000" b="0" dirty="0">
                <a:latin typeface="Menlo" panose="020B0609030804020204" pitchFamily="49" charset="0"/>
              </a:rPr>
              <a:t>              </a:t>
            </a:r>
            <a:r>
              <a:rPr lang="en-US" sz="1000" b="0" dirty="0">
                <a:effectLst/>
                <a:latin typeface="Menlo" panose="020B0609030804020204" pitchFamily="49" charset="0"/>
              </a:rPr>
              <a:t>1050000, 1000000, 950000, 1200000, 1300000, 	  	  1250000};</a:t>
            </a:r>
            <a:br>
              <a:rPr lang="en-US" sz="1000" b="0" dirty="0">
                <a:effectLst/>
                <a:latin typeface="Menlo" panose="020B0609030804020204" pitchFamily="49" charset="0"/>
              </a:rPr>
            </a:br>
            <a:endParaRPr lang="en-US" sz="1000" b="0" dirty="0">
              <a:effectLst/>
              <a:latin typeface="Menlo" panose="020B0609030804020204" pitchFamily="49" charset="0"/>
            </a:endParaRPr>
          </a:p>
          <a:p>
            <a:pPr>
              <a:lnSpc>
                <a:spcPts val="1350"/>
              </a:lnSpc>
            </a:pPr>
            <a:r>
              <a:rPr lang="en-US" sz="1000" b="0" dirty="0" err="1">
                <a:effectLst/>
                <a:latin typeface="Menlo" panose="020B0609030804020204" pitchFamily="49" charset="0"/>
              </a:rPr>
              <a:t>lgd.train</a:t>
            </a:r>
            <a:r>
              <a:rPr lang="en-US" sz="1000" b="0" dirty="0">
                <a:effectLst/>
                <a:latin typeface="Menlo" panose="020B0609030804020204" pitchFamily="49" charset="0"/>
              </a:rPr>
              <a:t>(x, y, 10, 0.01);</a:t>
            </a:r>
          </a:p>
          <a:p>
            <a:pPr>
              <a:lnSpc>
                <a:spcPts val="1350"/>
              </a:lnSpc>
            </a:pPr>
            <a:r>
              <a:rPr lang="en-US" sz="1000" b="0" dirty="0" err="1">
                <a:effectLst/>
                <a:latin typeface="Menlo" panose="020B0609030804020204" pitchFamily="49" charset="0"/>
              </a:rPr>
              <a:t>System.out.println</a:t>
            </a:r>
            <a:r>
              <a:rPr lang="en-US" sz="1000" b="0" dirty="0">
                <a:effectLst/>
                <a:latin typeface="Menlo" panose="020B0609030804020204" pitchFamily="49" charset="0"/>
              </a:rPr>
              <a:t>(</a:t>
            </a:r>
            <a:r>
              <a:rPr lang="en-US" sz="1000" b="0" dirty="0" err="1">
                <a:effectLst/>
                <a:latin typeface="Menlo" panose="020B0609030804020204" pitchFamily="49" charset="0"/>
              </a:rPr>
              <a:t>lgd.a</a:t>
            </a:r>
            <a:r>
              <a:rPr lang="en-US" sz="1000" b="0" dirty="0">
                <a:effectLst/>
                <a:latin typeface="Menlo" panose="020B0609030804020204" pitchFamily="49" charset="0"/>
              </a:rPr>
              <a:t>);</a:t>
            </a:r>
          </a:p>
          <a:p>
            <a:pPr>
              <a:lnSpc>
                <a:spcPts val="1350"/>
              </a:lnSpc>
            </a:pPr>
            <a:r>
              <a:rPr lang="en-US" sz="1000" b="0" dirty="0" err="1">
                <a:effectLst/>
                <a:latin typeface="Menlo" panose="020B0609030804020204" pitchFamily="49" charset="0"/>
              </a:rPr>
              <a:t>System.out.println</a:t>
            </a:r>
            <a:r>
              <a:rPr lang="en-US" sz="1000" b="0" dirty="0">
                <a:effectLst/>
                <a:latin typeface="Menlo" panose="020B0609030804020204" pitchFamily="49" charset="0"/>
              </a:rPr>
              <a:t>(“The price of a property with 2.5 rooms is “ + 		</a:t>
            </a:r>
            <a:r>
              <a:rPr lang="en-US" sz="1000" b="0" dirty="0" err="1">
                <a:effectLst/>
                <a:latin typeface="Menlo" panose="020B0609030804020204" pitchFamily="49" charset="0"/>
              </a:rPr>
              <a:t>lgd.predict</a:t>
            </a:r>
            <a:r>
              <a:rPr lang="en-US" sz="1000" b="0" dirty="0">
                <a:effectLst/>
                <a:latin typeface="Menlo" panose="020B0609030804020204" pitchFamily="49" charset="0"/>
              </a:rPr>
              <a:t>(2.5));</a:t>
            </a:r>
          </a:p>
        </p:txBody>
      </p:sp>
      <p:sp>
        <p:nvSpPr>
          <p:cNvPr id="5" name="Rectangle 2">
            <a:extLst>
              <a:ext uri="{FF2B5EF4-FFF2-40B4-BE49-F238E27FC236}">
                <a16:creationId xmlns:a16="http://schemas.microsoft.com/office/drawing/2014/main" id="{C534DD2B-2E27-DC78-73D8-555ADBB19F75}"/>
              </a:ext>
            </a:extLst>
          </p:cNvPr>
          <p:cNvSpPr>
            <a:spLocks noChangeArrowheads="1"/>
          </p:cNvSpPr>
          <p:nvPr/>
        </p:nvSpPr>
        <p:spPr bwMode="auto">
          <a:xfrm>
            <a:off x="3276600" y="3429000"/>
            <a:ext cx="5257800" cy="2819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80000" tIns="36000" rIns="0" bIns="0" anchor="t" anchorCtr="0">
            <a:noAutofit/>
          </a:bodyPr>
          <a:lstStyle/>
          <a:p>
            <a:pPr algn="l"/>
            <a:r>
              <a:rPr lang="en-US" sz="1100" b="0" dirty="0">
                <a:solidFill>
                  <a:schemeClr val="accent1">
                    <a:lumMod val="50000"/>
                  </a:schemeClr>
                </a:solidFill>
                <a:latin typeface="Times New Roman" panose="02020603050405020304" pitchFamily="18" charset="0"/>
                <a:cs typeface="Times New Roman" panose="02020603050405020304" pitchFamily="18" charset="0"/>
              </a:rPr>
              <a:t>// Output</a:t>
            </a:r>
          </a:p>
          <a:p>
            <a:pPr algn="l">
              <a:spcBef>
                <a:spcPts val="400"/>
              </a:spcBef>
            </a:pPr>
            <a:r>
              <a:rPr lang="en-US" sz="1050" b="0" dirty="0">
                <a:effectLst/>
                <a:latin typeface="Menlo" panose="020B0609030804020204" pitchFamily="49" charset="0"/>
              </a:rPr>
              <a:t>Error at iteration 0 is 1.1587996614548084E13</a:t>
            </a:r>
          </a:p>
          <a:p>
            <a:pPr algn="l">
              <a:spcBef>
                <a:spcPts val="400"/>
              </a:spcBef>
            </a:pPr>
            <a:r>
              <a:rPr lang="en-US" sz="1050" b="0" dirty="0">
                <a:effectLst/>
                <a:latin typeface="Menlo" panose="020B0609030804020204" pitchFamily="49" charset="0"/>
              </a:rPr>
              <a:t>Error at iteration 1 is 1.6042276533501982E12</a:t>
            </a:r>
          </a:p>
          <a:p>
            <a:pPr algn="l">
              <a:spcBef>
                <a:spcPts val="400"/>
              </a:spcBef>
            </a:pPr>
            <a:r>
              <a:rPr lang="en-US" sz="1050" b="0" dirty="0">
                <a:effectLst/>
                <a:latin typeface="Menlo" panose="020B0609030804020204" pitchFamily="49" charset="0"/>
              </a:rPr>
              <a:t>Error at iteration 2 is 8.492051256596089E11</a:t>
            </a:r>
          </a:p>
          <a:p>
            <a:pPr algn="l">
              <a:spcBef>
                <a:spcPts val="400"/>
              </a:spcBef>
            </a:pPr>
            <a:r>
              <a:rPr lang="en-US" sz="1050" b="0" dirty="0">
                <a:effectLst/>
                <a:latin typeface="Menlo" panose="020B0609030804020204" pitchFamily="49" charset="0"/>
              </a:rPr>
              <a:t>Error at iteration 3 is 7.921065470030078E11</a:t>
            </a:r>
          </a:p>
          <a:p>
            <a:pPr algn="l">
              <a:spcBef>
                <a:spcPts val="400"/>
              </a:spcBef>
            </a:pPr>
            <a:r>
              <a:rPr lang="en-US" sz="1050" b="0" dirty="0">
                <a:effectLst/>
                <a:latin typeface="Menlo" panose="020B0609030804020204" pitchFamily="49" charset="0"/>
              </a:rPr>
              <a:t>Error at iteration 4 is 7.877884669921023E11</a:t>
            </a:r>
          </a:p>
          <a:p>
            <a:pPr algn="l">
              <a:spcBef>
                <a:spcPts val="400"/>
              </a:spcBef>
            </a:pPr>
            <a:r>
              <a:rPr lang="en-US" sz="1050" b="0" dirty="0">
                <a:effectLst/>
                <a:latin typeface="Menlo" panose="020B0609030804020204" pitchFamily="49" charset="0"/>
              </a:rPr>
              <a:t>Error at iteration 5 is 7.874619121912778E11</a:t>
            </a:r>
          </a:p>
          <a:p>
            <a:pPr algn="l">
              <a:spcBef>
                <a:spcPts val="400"/>
              </a:spcBef>
            </a:pPr>
            <a:r>
              <a:rPr lang="en-US" sz="1050" b="0" dirty="0">
                <a:effectLst/>
                <a:latin typeface="Menlo" panose="020B0609030804020204" pitchFamily="49" charset="0"/>
              </a:rPr>
              <a:t>Error at iteration 6 is 7.874372164844656E11</a:t>
            </a:r>
          </a:p>
          <a:p>
            <a:pPr algn="l">
              <a:spcBef>
                <a:spcPts val="400"/>
              </a:spcBef>
            </a:pPr>
            <a:r>
              <a:rPr lang="en-US" sz="1050" b="0" dirty="0">
                <a:effectLst/>
                <a:latin typeface="Menlo" panose="020B0609030804020204" pitchFamily="49" charset="0"/>
              </a:rPr>
              <a:t>Error at iteration 7 is 7.874353488716378E11</a:t>
            </a:r>
          </a:p>
          <a:p>
            <a:pPr algn="l">
              <a:spcBef>
                <a:spcPts val="400"/>
              </a:spcBef>
            </a:pPr>
            <a:r>
              <a:rPr lang="en-US" sz="1050" b="0" dirty="0">
                <a:effectLst/>
                <a:latin typeface="Menlo" panose="020B0609030804020204" pitchFamily="49" charset="0"/>
              </a:rPr>
              <a:t>Error at iteration 8 is 7.874352076334176E11</a:t>
            </a:r>
          </a:p>
          <a:p>
            <a:pPr algn="l">
              <a:spcBef>
                <a:spcPts val="400"/>
              </a:spcBef>
            </a:pPr>
            <a:r>
              <a:rPr lang="en-US" sz="1050" b="0" dirty="0">
                <a:effectLst/>
                <a:latin typeface="Menlo" panose="020B0609030804020204" pitchFamily="49" charset="0"/>
              </a:rPr>
              <a:t>Error at iteration 9 is 7.874351969522771E11</a:t>
            </a:r>
          </a:p>
          <a:p>
            <a:pPr algn="l">
              <a:spcBef>
                <a:spcPts val="400"/>
              </a:spcBef>
            </a:pPr>
            <a:r>
              <a:rPr lang="en-US" sz="1050" b="0" dirty="0">
                <a:effectLst/>
                <a:latin typeface="Menlo" panose="020B0609030804020204" pitchFamily="49" charset="0"/>
              </a:rPr>
              <a:t>411606.82499137253</a:t>
            </a:r>
          </a:p>
          <a:p>
            <a:pPr algn="l">
              <a:spcBef>
                <a:spcPts val="400"/>
              </a:spcBef>
            </a:pPr>
            <a:r>
              <a:rPr lang="en-US" sz="1050" b="0" dirty="0">
                <a:effectLst/>
                <a:latin typeface="Menlo" panose="020B0609030804020204" pitchFamily="49" charset="0"/>
              </a:rPr>
              <a:t>The price of a property with 2.5 rooms is 1029017.0624784313</a:t>
            </a:r>
            <a:endParaRPr lang="en-US" sz="1100" b="0" dirty="0">
              <a:latin typeface="Consolas"/>
              <a:ea typeface="Monaco"/>
              <a:cs typeface="Consolas"/>
            </a:endParaRPr>
          </a:p>
        </p:txBody>
      </p:sp>
      <p:sp>
        <p:nvSpPr>
          <p:cNvPr id="2" name="Footer Placeholder 1">
            <a:extLst>
              <a:ext uri="{FF2B5EF4-FFF2-40B4-BE49-F238E27FC236}">
                <a16:creationId xmlns:a16="http://schemas.microsoft.com/office/drawing/2014/main" id="{EB9D9C6C-0A88-B130-413A-56692017C933}"/>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5362754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521C6-95DA-DDE1-3491-4248811C5641}"/>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49E4201-C57F-239B-16AF-DFE35BFE2398}"/>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BC8CFB97-549F-A48B-311A-1348D4FC353E}"/>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B1928FDE-44B7-B151-97E1-CDDC0B9B4592}"/>
              </a:ext>
            </a:extLst>
          </p:cNvPr>
          <p:cNvSpPr/>
          <p:nvPr/>
        </p:nvSpPr>
        <p:spPr bwMode="auto">
          <a:xfrm>
            <a:off x="990600" y="24415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22038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A0FD700-882B-D602-F8A8-374469C1230F}"/>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85D9F867-D14B-A2AA-A1EC-E47FE825087F}"/>
              </a:ext>
            </a:extLst>
          </p:cNvPr>
          <p:cNvSpPr>
            <a:spLocks noGrp="1" noChangeArrowheads="1"/>
          </p:cNvSpPr>
          <p:nvPr>
            <p:ph type="title"/>
          </p:nvPr>
        </p:nvSpPr>
        <p:spPr/>
        <p:txBody>
          <a:bodyPr/>
          <a:lstStyle/>
          <a:p>
            <a:pPr>
              <a:defRPr/>
            </a:pPr>
            <a:r>
              <a:rPr lang="en-US" dirty="0">
                <a:cs typeface="+mj-cs"/>
              </a:rPr>
              <a:t>Predicting with many features</a:t>
            </a:r>
          </a:p>
        </p:txBody>
      </p:sp>
      <p:sp>
        <p:nvSpPr>
          <p:cNvPr id="8" name="Rectangle 89">
            <a:extLst>
              <a:ext uri="{FF2B5EF4-FFF2-40B4-BE49-F238E27FC236}">
                <a16:creationId xmlns:a16="http://schemas.microsoft.com/office/drawing/2014/main" id="{8BC98D30-AB7F-C3B2-525C-88C68DAA649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We can extend this algorithm to fit a model for items with multiple features. For instance, we can take the property-size (in sq. meter) feature into consideration. In this case, we fit a plane instead of a line.</a:t>
            </a:r>
          </a:p>
        </p:txBody>
      </p:sp>
      <p:graphicFrame>
        <p:nvGraphicFramePr>
          <p:cNvPr id="9" name="Google Shape;159;p28">
            <a:extLst>
              <a:ext uri="{FF2B5EF4-FFF2-40B4-BE49-F238E27FC236}">
                <a16:creationId xmlns:a16="http://schemas.microsoft.com/office/drawing/2014/main" id="{E1E94903-8540-0DF8-5BD0-7DDF63A3AC7C}"/>
              </a:ext>
            </a:extLst>
          </p:cNvPr>
          <p:cNvGraphicFramePr/>
          <p:nvPr>
            <p:extLst>
              <p:ext uri="{D42A27DB-BD31-4B8C-83A1-F6EECF244321}">
                <p14:modId xmlns:p14="http://schemas.microsoft.com/office/powerpoint/2010/main" val="2533787544"/>
              </p:ext>
            </p:extLst>
          </p:nvPr>
        </p:nvGraphicFramePr>
        <p:xfrm>
          <a:off x="878542" y="2089806"/>
          <a:ext cx="3747248" cy="3853790"/>
        </p:xfrm>
        <a:graphic>
          <a:graphicData uri="http://schemas.openxmlformats.org/drawingml/2006/table">
            <a:tbl>
              <a:tblPr firstRow="1" bandRow="1">
                <a:noFill/>
              </a:tblPr>
              <a:tblGrid>
                <a:gridCol w="936812">
                  <a:extLst>
                    <a:ext uri="{9D8B030D-6E8A-4147-A177-3AD203B41FA5}">
                      <a16:colId xmlns:a16="http://schemas.microsoft.com/office/drawing/2014/main" val="20000"/>
                    </a:ext>
                  </a:extLst>
                </a:gridCol>
                <a:gridCol w="936812">
                  <a:extLst>
                    <a:ext uri="{9D8B030D-6E8A-4147-A177-3AD203B41FA5}">
                      <a16:colId xmlns:a16="http://schemas.microsoft.com/office/drawing/2014/main" val="20001"/>
                    </a:ext>
                  </a:extLst>
                </a:gridCol>
                <a:gridCol w="936812">
                  <a:extLst>
                    <a:ext uri="{9D8B030D-6E8A-4147-A177-3AD203B41FA5}">
                      <a16:colId xmlns:a16="http://schemas.microsoft.com/office/drawing/2014/main" val="20002"/>
                    </a:ext>
                  </a:extLst>
                </a:gridCol>
                <a:gridCol w="936812">
                  <a:extLst>
                    <a:ext uri="{9D8B030D-6E8A-4147-A177-3AD203B41FA5}">
                      <a16:colId xmlns:a16="http://schemas.microsoft.com/office/drawing/2014/main" val="20003"/>
                    </a:ext>
                  </a:extLst>
                </a:gridCol>
              </a:tblGrid>
              <a:tr h="460344">
                <a:tc>
                  <a:txBody>
                    <a:bodyPr/>
                    <a:lstStyle/>
                    <a:p>
                      <a:pPr marL="0" marR="0" lvl="0" indent="0" algn="l" rtl="0">
                        <a:spcBef>
                          <a:spcPts val="0"/>
                        </a:spcBef>
                        <a:spcAft>
                          <a:spcPts val="0"/>
                        </a:spcAft>
                        <a:buNone/>
                      </a:pPr>
                      <a:r>
                        <a:rPr lang="en" sz="900" u="none" strike="noStrike" cap="none" dirty="0">
                          <a:solidFill>
                            <a:schemeClr val="bg1"/>
                          </a:solidFill>
                        </a:rPr>
                        <a:t>property index</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number of rooms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sq. meters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price</a:t>
                      </a:r>
                      <a:endParaRPr sz="900" dirty="0">
                        <a:solidFill>
                          <a:schemeClr val="bg1"/>
                        </a:solidFill>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dirty="0"/>
                        <a:t>35</a:t>
                      </a:r>
                      <a:endParaRPr sz="900" dirty="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1"/>
                  </a:ext>
                </a:extLst>
              </a:tr>
              <a:tr h="315638">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dirty="0"/>
                        <a:t>30</a:t>
                      </a:r>
                      <a:endParaRPr sz="900" dirty="0"/>
                    </a:p>
                  </a:txBody>
                  <a:tcPr marL="68600" marR="68600" marT="34300" marB="34300"/>
                </a:tc>
                <a:tc>
                  <a:txBody>
                    <a:bodyPr/>
                    <a:lstStyle/>
                    <a:p>
                      <a:pPr marL="0" marR="0" lvl="0" indent="0" algn="l" rtl="0">
                        <a:spcBef>
                          <a:spcPts val="0"/>
                        </a:spcBef>
                        <a:spcAft>
                          <a:spcPts val="0"/>
                        </a:spcAft>
                        <a:buNone/>
                      </a:pPr>
                      <a:r>
                        <a:rPr lang="en" sz="900" dirty="0"/>
                        <a:t>750,000</a:t>
                      </a:r>
                      <a:endParaRPr sz="900" dirty="0"/>
                    </a:p>
                  </a:txBody>
                  <a:tcPr marL="68600" marR="68600" marT="34300" marB="34300"/>
                </a:tc>
                <a:extLst>
                  <a:ext uri="{0D108BD9-81ED-4DB2-BD59-A6C34878D82A}">
                    <a16:rowId xmlns:a16="http://schemas.microsoft.com/office/drawing/2014/main" val="10002"/>
                  </a:ext>
                </a:extLst>
              </a:tr>
              <a:tr h="276217">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a:t>32</a:t>
                      </a:r>
                      <a:endParaRPr sz="900"/>
                    </a:p>
                  </a:txBody>
                  <a:tcPr marL="68600" marR="68600" marT="34300" marB="34300"/>
                </a:tc>
                <a:tc>
                  <a:txBody>
                    <a:bodyPr/>
                    <a:lstStyle/>
                    <a:p>
                      <a:pPr marL="0" marR="0" lvl="0" indent="0" algn="l" rtl="0">
                        <a:spcBef>
                          <a:spcPts val="0"/>
                        </a:spcBef>
                        <a:spcAft>
                          <a:spcPts val="0"/>
                        </a:spcAft>
                        <a:buNone/>
                      </a:pPr>
                      <a:r>
                        <a:rPr lang="en" sz="900" dirty="0"/>
                        <a:t>725,000</a:t>
                      </a:r>
                      <a:endParaRPr sz="900" dirty="0"/>
                    </a:p>
                  </a:txBody>
                  <a:tcPr marL="68600" marR="68600" marT="34300" marB="34300"/>
                </a:tc>
                <a:extLst>
                  <a:ext uri="{0D108BD9-81ED-4DB2-BD59-A6C34878D82A}">
                    <a16:rowId xmlns:a16="http://schemas.microsoft.com/office/drawing/2014/main" val="10003"/>
                  </a:ext>
                </a:extLst>
              </a:tr>
              <a:tr h="276217">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dirty="0"/>
                        <a:t>1.5</a:t>
                      </a:r>
                      <a:endParaRPr sz="900" dirty="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dirty="0"/>
                        <a:t>700,000</a:t>
                      </a:r>
                      <a:endParaRPr sz="900" dirty="0"/>
                    </a:p>
                  </a:txBody>
                  <a:tcPr marL="68600" marR="68600" marT="34300" marB="34300"/>
                </a:tc>
                <a:extLst>
                  <a:ext uri="{0D108BD9-81ED-4DB2-BD59-A6C34878D82A}">
                    <a16:rowId xmlns:a16="http://schemas.microsoft.com/office/drawing/2014/main" val="10004"/>
                  </a:ext>
                </a:extLst>
              </a:tr>
              <a:tr h="276217">
                <a:tc>
                  <a:txBody>
                    <a:bodyPr/>
                    <a:lstStyle/>
                    <a:p>
                      <a:pPr marL="0" marR="0" lvl="0" indent="0" algn="l" rtl="0">
                        <a:spcBef>
                          <a:spcPts val="0"/>
                        </a:spcBef>
                        <a:spcAft>
                          <a:spcPts val="0"/>
                        </a:spcAft>
                        <a:buNone/>
                      </a:pPr>
                      <a:r>
                        <a:rPr lang="en" sz="900"/>
                        <a:t>5</a:t>
                      </a:r>
                      <a:endParaRPr sz="900"/>
                    </a:p>
                  </a:txBody>
                  <a:tcPr marL="68600" marR="68600" marT="34300" marB="34300"/>
                </a:tc>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dirty="0"/>
                        <a:t>35</a:t>
                      </a:r>
                      <a:endParaRPr sz="900" dirty="0"/>
                    </a:p>
                  </a:txBody>
                  <a:tcPr marL="68600" marR="68600" marT="34300" marB="34300"/>
                </a:tc>
                <a:tc>
                  <a:txBody>
                    <a:bodyPr/>
                    <a:lstStyle/>
                    <a:p>
                      <a:pPr marL="0" marR="0" lvl="0" indent="0" algn="l" rtl="0">
                        <a:spcBef>
                          <a:spcPts val="0"/>
                        </a:spcBef>
                        <a:spcAft>
                          <a:spcPts val="0"/>
                        </a:spcAft>
                        <a:buNone/>
                      </a:pPr>
                      <a:r>
                        <a:rPr lang="en" sz="900" dirty="0"/>
                        <a:t>800,000</a:t>
                      </a:r>
                      <a:endParaRPr sz="900" dirty="0"/>
                    </a:p>
                  </a:txBody>
                  <a:tcPr marL="68600" marR="68600" marT="34300" marB="34300"/>
                </a:tc>
                <a:extLst>
                  <a:ext uri="{0D108BD9-81ED-4DB2-BD59-A6C34878D82A}">
                    <a16:rowId xmlns:a16="http://schemas.microsoft.com/office/drawing/2014/main" val="10005"/>
                  </a:ext>
                </a:extLst>
              </a:tr>
              <a:tr h="276217">
                <a:tc>
                  <a:txBody>
                    <a:bodyPr/>
                    <a:lstStyle/>
                    <a:p>
                      <a:pPr marL="0" marR="0" lvl="0" indent="0" algn="l" rtl="0">
                        <a:spcBef>
                          <a:spcPts val="0"/>
                        </a:spcBef>
                        <a:spcAft>
                          <a:spcPts val="0"/>
                        </a:spcAft>
                        <a:buNone/>
                      </a:pPr>
                      <a:r>
                        <a:rPr lang="en" sz="900"/>
                        <a:t>6</a:t>
                      </a:r>
                      <a:endParaRPr sz="900"/>
                    </a:p>
                  </a:txBody>
                  <a:tcPr marL="68600" marR="68600" marT="34300" marB="34300"/>
                </a:tc>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dirty="0"/>
                        <a:t>37</a:t>
                      </a:r>
                      <a:endParaRPr sz="900" dirty="0"/>
                    </a:p>
                  </a:txBody>
                  <a:tcPr marL="68600" marR="68600" marT="34300" marB="34300"/>
                </a:tc>
                <a:tc>
                  <a:txBody>
                    <a:bodyPr/>
                    <a:lstStyle/>
                    <a:p>
                      <a:pPr marL="0" marR="0" lvl="0" indent="0" algn="l" rtl="0">
                        <a:spcBef>
                          <a:spcPts val="0"/>
                        </a:spcBef>
                        <a:spcAft>
                          <a:spcPts val="0"/>
                        </a:spcAft>
                        <a:buNone/>
                      </a:pPr>
                      <a:r>
                        <a:rPr lang="en" sz="900" dirty="0"/>
                        <a:t>820,000</a:t>
                      </a:r>
                      <a:endParaRPr sz="900" dirty="0"/>
                    </a:p>
                  </a:txBody>
                  <a:tcPr marL="68600" marR="68600" marT="34300" marB="34300"/>
                </a:tc>
                <a:extLst>
                  <a:ext uri="{0D108BD9-81ED-4DB2-BD59-A6C34878D82A}">
                    <a16:rowId xmlns:a16="http://schemas.microsoft.com/office/drawing/2014/main" val="10006"/>
                  </a:ext>
                </a:extLst>
              </a:tr>
              <a:tr h="276217">
                <a:tc>
                  <a:txBody>
                    <a:bodyPr/>
                    <a:lstStyle/>
                    <a:p>
                      <a:pPr marL="0" marR="0" lvl="0" indent="0" algn="l" rtl="0">
                        <a:spcBef>
                          <a:spcPts val="0"/>
                        </a:spcBef>
                        <a:spcAft>
                          <a:spcPts val="0"/>
                        </a:spcAft>
                        <a:buNone/>
                      </a:pPr>
                      <a:r>
                        <a:rPr lang="en" sz="900"/>
                        <a:t>7</a:t>
                      </a:r>
                      <a:endParaRPr sz="900"/>
                    </a:p>
                  </a:txBody>
                  <a:tcPr marL="68600" marR="68600" marT="34300" marB="34300"/>
                </a:tc>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a:t>43</a:t>
                      </a:r>
                      <a:endParaRPr sz="900"/>
                    </a:p>
                  </a:txBody>
                  <a:tcPr marL="68600" marR="68600" marT="34300" marB="34300"/>
                </a:tc>
                <a:tc>
                  <a:txBody>
                    <a:bodyPr/>
                    <a:lstStyle/>
                    <a:p>
                      <a:pPr marL="0" marR="0" lvl="0" indent="0" algn="l" rtl="0">
                        <a:spcBef>
                          <a:spcPts val="0"/>
                        </a:spcBef>
                        <a:spcAft>
                          <a:spcPts val="0"/>
                        </a:spcAft>
                        <a:buNone/>
                      </a:pPr>
                      <a:r>
                        <a:rPr lang="en" sz="900" dirty="0"/>
                        <a:t>1,050,000</a:t>
                      </a:r>
                      <a:endParaRPr sz="1100" dirty="0"/>
                    </a:p>
                  </a:txBody>
                  <a:tcPr marL="68600" marR="68600" marT="34300" marB="34300"/>
                </a:tc>
                <a:extLst>
                  <a:ext uri="{0D108BD9-81ED-4DB2-BD59-A6C34878D82A}">
                    <a16:rowId xmlns:a16="http://schemas.microsoft.com/office/drawing/2014/main" val="10007"/>
                  </a:ext>
                </a:extLst>
              </a:tr>
              <a:tr h="276217">
                <a:tc>
                  <a:txBody>
                    <a:bodyPr/>
                    <a:lstStyle/>
                    <a:p>
                      <a:pPr marL="0" marR="0" lvl="0" indent="0" algn="l" rtl="0">
                        <a:spcBef>
                          <a:spcPts val="0"/>
                        </a:spcBef>
                        <a:spcAft>
                          <a:spcPts val="0"/>
                        </a:spcAft>
                        <a:buNone/>
                      </a:pPr>
                      <a:r>
                        <a:rPr lang="en" sz="900"/>
                        <a:t>8</a:t>
                      </a:r>
                      <a:endParaRPr sz="900"/>
                    </a:p>
                  </a:txBody>
                  <a:tcPr marL="68600" marR="68600" marT="34300" marB="34300"/>
                </a:tc>
                <a:tc>
                  <a:txBody>
                    <a:bodyPr/>
                    <a:lstStyle/>
                    <a:p>
                      <a:pPr marL="0" marR="0" lvl="0" indent="0" algn="l" rtl="0">
                        <a:spcBef>
                          <a:spcPts val="0"/>
                        </a:spcBef>
                        <a:spcAft>
                          <a:spcPts val="0"/>
                        </a:spcAft>
                        <a:buNone/>
                      </a:pPr>
                      <a:r>
                        <a:rPr lang="en" sz="900" dirty="0"/>
                        <a:t>2.5</a:t>
                      </a:r>
                      <a:endParaRPr sz="900" dirty="0"/>
                    </a:p>
                  </a:txBody>
                  <a:tcPr marL="68600" marR="68600" marT="34300" marB="34300"/>
                </a:tc>
                <a:tc>
                  <a:txBody>
                    <a:bodyPr/>
                    <a:lstStyle/>
                    <a:p>
                      <a:pPr marL="0" marR="0" lvl="0" indent="0" algn="l" rtl="0">
                        <a:spcBef>
                          <a:spcPts val="0"/>
                        </a:spcBef>
                        <a:spcAft>
                          <a:spcPts val="0"/>
                        </a:spcAft>
                        <a:buNone/>
                      </a:pPr>
                      <a:r>
                        <a:rPr lang="en" sz="900" dirty="0"/>
                        <a:t>44</a:t>
                      </a:r>
                      <a:endParaRPr sz="900" dirty="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8"/>
                  </a:ext>
                </a:extLst>
              </a:tr>
              <a:tr h="276217">
                <a:tc>
                  <a:txBody>
                    <a:bodyPr/>
                    <a:lstStyle/>
                    <a:p>
                      <a:pPr marL="0" marR="0" lvl="0" indent="0" algn="l" rtl="0">
                        <a:spcBef>
                          <a:spcPts val="0"/>
                        </a:spcBef>
                        <a:spcAft>
                          <a:spcPts val="0"/>
                        </a:spcAft>
                        <a:buNone/>
                      </a:pPr>
                      <a:r>
                        <a:rPr lang="en" sz="900"/>
                        <a:t>9</a:t>
                      </a:r>
                      <a:endParaRPr sz="900"/>
                    </a:p>
                  </a:txBody>
                  <a:tcPr marL="68600" marR="68600" marT="34300" marB="34300"/>
                </a:tc>
                <a:tc>
                  <a:txBody>
                    <a:bodyPr/>
                    <a:lstStyle/>
                    <a:p>
                      <a:pPr marL="0" marR="0" lvl="0" indent="0" algn="l" rtl="0">
                        <a:spcBef>
                          <a:spcPts val="0"/>
                        </a:spcBef>
                        <a:spcAft>
                          <a:spcPts val="0"/>
                        </a:spcAft>
                        <a:buNone/>
                      </a:pPr>
                      <a:r>
                        <a:rPr lang="en" sz="900" dirty="0"/>
                        <a:t>2.5</a:t>
                      </a:r>
                      <a:endParaRPr sz="900" dirty="0"/>
                    </a:p>
                  </a:txBody>
                  <a:tcPr marL="68600" marR="68600" marT="34300" marB="34300"/>
                </a:tc>
                <a:tc>
                  <a:txBody>
                    <a:bodyPr/>
                    <a:lstStyle/>
                    <a:p>
                      <a:pPr marL="0" marR="0" lvl="0" indent="0" algn="l" rtl="0">
                        <a:spcBef>
                          <a:spcPts val="0"/>
                        </a:spcBef>
                        <a:spcAft>
                          <a:spcPts val="0"/>
                        </a:spcAft>
                        <a:buNone/>
                      </a:pPr>
                      <a:r>
                        <a:rPr lang="en" sz="900" dirty="0"/>
                        <a:t>42</a:t>
                      </a:r>
                      <a:endParaRPr sz="900" dirty="0"/>
                    </a:p>
                  </a:txBody>
                  <a:tcPr marL="68600" marR="68600" marT="34300" marB="34300"/>
                </a:tc>
                <a:tc>
                  <a:txBody>
                    <a:bodyPr/>
                    <a:lstStyle/>
                    <a:p>
                      <a:pPr marL="0" marR="0" lvl="0" indent="0" algn="l" rtl="0">
                        <a:spcBef>
                          <a:spcPts val="0"/>
                        </a:spcBef>
                        <a:spcAft>
                          <a:spcPts val="0"/>
                        </a:spcAft>
                        <a:buNone/>
                      </a:pPr>
                      <a:r>
                        <a:rPr lang="en" sz="900" dirty="0"/>
                        <a:t>950,000</a:t>
                      </a:r>
                      <a:endParaRPr sz="900" dirty="0"/>
                    </a:p>
                  </a:txBody>
                  <a:tcPr marL="68600" marR="68600" marT="34300" marB="34300"/>
                </a:tc>
                <a:extLst>
                  <a:ext uri="{0D108BD9-81ED-4DB2-BD59-A6C34878D82A}">
                    <a16:rowId xmlns:a16="http://schemas.microsoft.com/office/drawing/2014/main" val="10009"/>
                  </a:ext>
                </a:extLst>
              </a:tr>
              <a:tr h="276217">
                <a:tc>
                  <a:txBody>
                    <a:bodyPr/>
                    <a:lstStyle/>
                    <a:p>
                      <a:pPr marL="0" marR="0" lvl="0" indent="0" algn="l" rtl="0">
                        <a:spcBef>
                          <a:spcPts val="0"/>
                        </a:spcBef>
                        <a:spcAft>
                          <a:spcPts val="0"/>
                        </a:spcAft>
                        <a:buNone/>
                      </a:pPr>
                      <a:r>
                        <a:rPr lang="en" sz="900"/>
                        <a:t>10</a:t>
                      </a:r>
                      <a:endParaRPr sz="900"/>
                    </a:p>
                  </a:txBody>
                  <a:tcPr marL="68600" marR="68600" marT="34300" marB="34300"/>
                </a:tc>
                <a:tc>
                  <a:txBody>
                    <a:bodyPr/>
                    <a:lstStyle/>
                    <a:p>
                      <a:pPr marL="0" marR="0" lvl="0" indent="0" algn="l" rtl="0">
                        <a:spcBef>
                          <a:spcPts val="0"/>
                        </a:spcBef>
                        <a:spcAft>
                          <a:spcPts val="0"/>
                        </a:spcAft>
                        <a:buNone/>
                      </a:pPr>
                      <a:r>
                        <a:rPr lang="en" sz="900" dirty="0"/>
                        <a:t>3</a:t>
                      </a:r>
                      <a:endParaRPr sz="900" dirty="0"/>
                    </a:p>
                  </a:txBody>
                  <a:tcPr marL="68600" marR="68600" marT="34300" marB="34300"/>
                </a:tc>
                <a:tc>
                  <a:txBody>
                    <a:bodyPr/>
                    <a:lstStyle/>
                    <a:p>
                      <a:pPr marL="0" marR="0" lvl="0" indent="0" algn="l" rtl="0">
                        <a:spcBef>
                          <a:spcPts val="0"/>
                        </a:spcBef>
                        <a:spcAft>
                          <a:spcPts val="0"/>
                        </a:spcAft>
                        <a:buNone/>
                      </a:pPr>
                      <a:r>
                        <a:rPr lang="en" sz="900" dirty="0"/>
                        <a:t>75</a:t>
                      </a:r>
                      <a:endParaRPr sz="900" dirty="0"/>
                    </a:p>
                  </a:txBody>
                  <a:tcPr marL="68600" marR="68600" marT="34300" marB="34300"/>
                </a:tc>
                <a:tc>
                  <a:txBody>
                    <a:bodyPr/>
                    <a:lstStyle/>
                    <a:p>
                      <a:pPr marL="0" marR="0" lvl="0" indent="0" algn="l" rtl="0">
                        <a:spcBef>
                          <a:spcPts val="0"/>
                        </a:spcBef>
                        <a:spcAft>
                          <a:spcPts val="0"/>
                        </a:spcAft>
                        <a:buNone/>
                      </a:pPr>
                      <a:r>
                        <a:rPr lang="en" sz="900" dirty="0"/>
                        <a:t>1,200,000</a:t>
                      </a:r>
                      <a:endParaRPr sz="900" dirty="0"/>
                    </a:p>
                  </a:txBody>
                  <a:tcPr marL="68600" marR="68600" marT="34300" marB="34300"/>
                </a:tc>
                <a:extLst>
                  <a:ext uri="{0D108BD9-81ED-4DB2-BD59-A6C34878D82A}">
                    <a16:rowId xmlns:a16="http://schemas.microsoft.com/office/drawing/2014/main" val="10010"/>
                  </a:ext>
                </a:extLst>
              </a:tr>
              <a:tr h="276217">
                <a:tc>
                  <a:txBody>
                    <a:bodyPr/>
                    <a:lstStyle/>
                    <a:p>
                      <a:pPr marL="0" marR="0" lvl="0" indent="0" algn="l" rtl="0">
                        <a:spcBef>
                          <a:spcPts val="0"/>
                        </a:spcBef>
                        <a:spcAft>
                          <a:spcPts val="0"/>
                        </a:spcAft>
                        <a:buNone/>
                      </a:pPr>
                      <a:r>
                        <a:rPr lang="en" sz="900"/>
                        <a:t>11</a:t>
                      </a:r>
                      <a:endParaRPr sz="900"/>
                    </a:p>
                  </a:txBody>
                  <a:tcPr marL="68600" marR="68600" marT="34300" marB="34300"/>
                </a:tc>
                <a:tc>
                  <a:txBody>
                    <a:bodyPr/>
                    <a:lstStyle/>
                    <a:p>
                      <a:pPr marL="0" marR="0" lvl="0" indent="0" algn="l" rtl="0">
                        <a:spcBef>
                          <a:spcPts val="0"/>
                        </a:spcBef>
                        <a:spcAft>
                          <a:spcPts val="0"/>
                        </a:spcAft>
                        <a:buNone/>
                      </a:pPr>
                      <a:r>
                        <a:rPr lang="en" sz="900" dirty="0"/>
                        <a:t>3</a:t>
                      </a:r>
                      <a:endParaRPr sz="900" dirty="0"/>
                    </a:p>
                  </a:txBody>
                  <a:tcPr marL="68600" marR="68600" marT="34300" marB="34300"/>
                </a:tc>
                <a:tc>
                  <a:txBody>
                    <a:bodyPr/>
                    <a:lstStyle/>
                    <a:p>
                      <a:pPr marL="0" marR="0" lvl="0" indent="0" algn="l" rtl="0">
                        <a:spcBef>
                          <a:spcPts val="0"/>
                        </a:spcBef>
                        <a:spcAft>
                          <a:spcPts val="0"/>
                        </a:spcAft>
                        <a:buNone/>
                      </a:pPr>
                      <a:r>
                        <a:rPr lang="en" sz="900" dirty="0"/>
                        <a:t>65</a:t>
                      </a:r>
                      <a:endParaRPr sz="900" dirty="0"/>
                    </a:p>
                  </a:txBody>
                  <a:tcPr marL="68600" marR="68600" marT="34300" marB="34300"/>
                </a:tc>
                <a:tc>
                  <a:txBody>
                    <a:bodyPr/>
                    <a:lstStyle/>
                    <a:p>
                      <a:pPr marL="0" marR="0" lvl="0" indent="0" algn="l" rtl="0">
                        <a:spcBef>
                          <a:spcPts val="0"/>
                        </a:spcBef>
                        <a:spcAft>
                          <a:spcPts val="0"/>
                        </a:spcAft>
                        <a:buNone/>
                      </a:pPr>
                      <a:r>
                        <a:rPr lang="en" sz="900" dirty="0"/>
                        <a:t>1,300,000</a:t>
                      </a:r>
                      <a:endParaRPr sz="900" dirty="0"/>
                    </a:p>
                  </a:txBody>
                  <a:tcPr marL="68600" marR="68600" marT="34300" marB="34300"/>
                </a:tc>
                <a:extLst>
                  <a:ext uri="{0D108BD9-81ED-4DB2-BD59-A6C34878D82A}">
                    <a16:rowId xmlns:a16="http://schemas.microsoft.com/office/drawing/2014/main" val="10011"/>
                  </a:ext>
                </a:extLst>
              </a:tr>
              <a:tr h="276217">
                <a:tc>
                  <a:txBody>
                    <a:bodyPr/>
                    <a:lstStyle/>
                    <a:p>
                      <a:pPr marL="0" marR="0" lvl="0" indent="0" algn="l" rtl="0">
                        <a:spcBef>
                          <a:spcPts val="0"/>
                        </a:spcBef>
                        <a:spcAft>
                          <a:spcPts val="0"/>
                        </a:spcAft>
                        <a:buNone/>
                      </a:pPr>
                      <a:r>
                        <a:rPr lang="en" sz="900"/>
                        <a:t>12</a:t>
                      </a:r>
                      <a:endParaRPr sz="900"/>
                    </a:p>
                  </a:txBody>
                  <a:tcPr marL="68600" marR="68600" marT="34300" marB="34300"/>
                </a:tc>
                <a:tc>
                  <a:txBody>
                    <a:bodyPr/>
                    <a:lstStyle/>
                    <a:p>
                      <a:pPr marL="0" marR="0" lvl="0" indent="0" algn="l" rtl="0">
                        <a:spcBef>
                          <a:spcPts val="0"/>
                        </a:spcBef>
                        <a:spcAft>
                          <a:spcPts val="0"/>
                        </a:spcAft>
                        <a:buNone/>
                      </a:pPr>
                      <a:r>
                        <a:rPr lang="en" sz="900" dirty="0"/>
                        <a:t>4</a:t>
                      </a:r>
                      <a:endParaRPr sz="900" dirty="0"/>
                    </a:p>
                  </a:txBody>
                  <a:tcPr marL="68600" marR="68600" marT="34300" marB="34300"/>
                </a:tc>
                <a:tc>
                  <a:txBody>
                    <a:bodyPr/>
                    <a:lstStyle/>
                    <a:p>
                      <a:pPr marL="0" marR="0" lvl="0" indent="0" algn="l" rtl="0">
                        <a:spcBef>
                          <a:spcPts val="0"/>
                        </a:spcBef>
                        <a:spcAft>
                          <a:spcPts val="0"/>
                        </a:spcAft>
                        <a:buNone/>
                      </a:pPr>
                      <a:r>
                        <a:rPr lang="en" sz="900" dirty="0"/>
                        <a:t>89</a:t>
                      </a:r>
                      <a:endParaRPr sz="900" dirty="0"/>
                    </a:p>
                  </a:txBody>
                  <a:tcPr marL="68600" marR="68600" marT="34300" marB="34300"/>
                </a:tc>
                <a:tc>
                  <a:txBody>
                    <a:bodyPr/>
                    <a:lstStyle/>
                    <a:p>
                      <a:pPr marL="0" marR="0" lvl="0" indent="0" algn="l" rtl="0">
                        <a:spcBef>
                          <a:spcPts val="0"/>
                        </a:spcBef>
                        <a:spcAft>
                          <a:spcPts val="0"/>
                        </a:spcAft>
                        <a:buNone/>
                      </a:pPr>
                      <a:r>
                        <a:rPr lang="en" sz="900" dirty="0"/>
                        <a:t>1,250,000</a:t>
                      </a:r>
                      <a:endParaRPr sz="900" dirty="0"/>
                    </a:p>
                  </a:txBody>
                  <a:tcPr marL="68600" marR="68600" marT="34300" marB="34300"/>
                </a:tc>
                <a:extLst>
                  <a:ext uri="{0D108BD9-81ED-4DB2-BD59-A6C34878D82A}">
                    <a16:rowId xmlns:a16="http://schemas.microsoft.com/office/drawing/2014/main" val="10012"/>
                  </a:ext>
                </a:extLst>
              </a:tr>
            </a:tbl>
          </a:graphicData>
        </a:graphic>
      </p:graphicFrame>
      <p:pic>
        <p:nvPicPr>
          <p:cNvPr id="50178" name="Picture 2">
            <a:extLst>
              <a:ext uri="{FF2B5EF4-FFF2-40B4-BE49-F238E27FC236}">
                <a16:creationId xmlns:a16="http://schemas.microsoft.com/office/drawing/2014/main" id="{DDDEE317-2E21-8CFC-E808-978821CB8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209949"/>
            <a:ext cx="3850046" cy="3746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10B891B-F2EC-33FC-0F74-556B108B8A99}"/>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6108964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6C7D5D7-A8A9-B202-92AC-ED82F1B196FA}"/>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26B5F9F5-5D15-EF00-48DE-91A57CC6D604}"/>
              </a:ext>
            </a:extLst>
          </p:cNvPr>
          <p:cNvSpPr>
            <a:spLocks noGrp="1" noChangeArrowheads="1"/>
          </p:cNvSpPr>
          <p:nvPr>
            <p:ph type="title"/>
          </p:nvPr>
        </p:nvSpPr>
        <p:spPr/>
        <p:txBody>
          <a:bodyPr/>
          <a:lstStyle/>
          <a:p>
            <a:pPr>
              <a:defRPr/>
            </a:pPr>
            <a:r>
              <a:rPr lang="en-US" dirty="0">
                <a:cs typeface="+mj-cs"/>
              </a:rPr>
              <a:t>Predicting with many features</a:t>
            </a:r>
          </a:p>
        </p:txBody>
      </p:sp>
      <p:sp>
        <p:nvSpPr>
          <p:cNvPr id="8" name="Rectangle 89">
            <a:extLst>
              <a:ext uri="{FF2B5EF4-FFF2-40B4-BE49-F238E27FC236}">
                <a16:creationId xmlns:a16="http://schemas.microsoft.com/office/drawing/2014/main" id="{D4B00D1E-6B89-C4AE-9CE4-60DC84DEC13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We can extend this algorithm to fit a model for items with multiple features. For instance, we can take the property-size (in sq. meter) feature into consideration. In this case, we fit a plane instead of a line.</a:t>
            </a:r>
          </a:p>
        </p:txBody>
      </p:sp>
      <p:graphicFrame>
        <p:nvGraphicFramePr>
          <p:cNvPr id="9" name="Google Shape;159;p28">
            <a:extLst>
              <a:ext uri="{FF2B5EF4-FFF2-40B4-BE49-F238E27FC236}">
                <a16:creationId xmlns:a16="http://schemas.microsoft.com/office/drawing/2014/main" id="{21A5701C-37D8-7363-8A59-831D80271585}"/>
              </a:ext>
            </a:extLst>
          </p:cNvPr>
          <p:cNvGraphicFramePr/>
          <p:nvPr>
            <p:extLst>
              <p:ext uri="{D42A27DB-BD31-4B8C-83A1-F6EECF244321}">
                <p14:modId xmlns:p14="http://schemas.microsoft.com/office/powerpoint/2010/main" val="3908134547"/>
              </p:ext>
            </p:extLst>
          </p:nvPr>
        </p:nvGraphicFramePr>
        <p:xfrm>
          <a:off x="878542" y="2534157"/>
          <a:ext cx="3747248" cy="3853790"/>
        </p:xfrm>
        <a:graphic>
          <a:graphicData uri="http://schemas.openxmlformats.org/drawingml/2006/table">
            <a:tbl>
              <a:tblPr firstRow="1" bandRow="1">
                <a:noFill/>
              </a:tblPr>
              <a:tblGrid>
                <a:gridCol w="936812">
                  <a:extLst>
                    <a:ext uri="{9D8B030D-6E8A-4147-A177-3AD203B41FA5}">
                      <a16:colId xmlns:a16="http://schemas.microsoft.com/office/drawing/2014/main" val="20000"/>
                    </a:ext>
                  </a:extLst>
                </a:gridCol>
                <a:gridCol w="936812">
                  <a:extLst>
                    <a:ext uri="{9D8B030D-6E8A-4147-A177-3AD203B41FA5}">
                      <a16:colId xmlns:a16="http://schemas.microsoft.com/office/drawing/2014/main" val="20001"/>
                    </a:ext>
                  </a:extLst>
                </a:gridCol>
                <a:gridCol w="936812">
                  <a:extLst>
                    <a:ext uri="{9D8B030D-6E8A-4147-A177-3AD203B41FA5}">
                      <a16:colId xmlns:a16="http://schemas.microsoft.com/office/drawing/2014/main" val="20002"/>
                    </a:ext>
                  </a:extLst>
                </a:gridCol>
                <a:gridCol w="936812">
                  <a:extLst>
                    <a:ext uri="{9D8B030D-6E8A-4147-A177-3AD203B41FA5}">
                      <a16:colId xmlns:a16="http://schemas.microsoft.com/office/drawing/2014/main" val="20003"/>
                    </a:ext>
                  </a:extLst>
                </a:gridCol>
              </a:tblGrid>
              <a:tr h="460344">
                <a:tc>
                  <a:txBody>
                    <a:bodyPr/>
                    <a:lstStyle/>
                    <a:p>
                      <a:pPr marL="0" marR="0" lvl="0" indent="0" algn="l" rtl="0">
                        <a:spcBef>
                          <a:spcPts val="0"/>
                        </a:spcBef>
                        <a:spcAft>
                          <a:spcPts val="0"/>
                        </a:spcAft>
                        <a:buNone/>
                      </a:pPr>
                      <a:r>
                        <a:rPr lang="en" sz="900" u="none" strike="noStrike" cap="none" dirty="0">
                          <a:solidFill>
                            <a:schemeClr val="bg1"/>
                          </a:solidFill>
                        </a:rPr>
                        <a:t>property index</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number of rooms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sq. meters</a:t>
                      </a:r>
                      <a:endParaRPr sz="900" dirty="0">
                        <a:solidFill>
                          <a:schemeClr val="bg1"/>
                        </a:solidFill>
                      </a:endParaRPr>
                    </a:p>
                  </a:txBody>
                  <a:tcPr marL="68600" marR="68600" marT="34300" marB="34300">
                    <a:solidFill>
                      <a:schemeClr val="accent2"/>
                    </a:solidFill>
                  </a:tcPr>
                </a:tc>
                <a:tc>
                  <a:txBody>
                    <a:bodyPr/>
                    <a:lstStyle/>
                    <a:p>
                      <a:pPr marL="0" marR="0" lvl="0" indent="0" algn="l" rtl="0">
                        <a:spcBef>
                          <a:spcPts val="0"/>
                        </a:spcBef>
                        <a:spcAft>
                          <a:spcPts val="0"/>
                        </a:spcAft>
                        <a:buNone/>
                      </a:pPr>
                      <a:r>
                        <a:rPr lang="en" sz="900" dirty="0">
                          <a:solidFill>
                            <a:schemeClr val="bg1"/>
                          </a:solidFill>
                        </a:rPr>
                        <a:t>price</a:t>
                      </a:r>
                      <a:endParaRPr sz="900" dirty="0">
                        <a:solidFill>
                          <a:schemeClr val="bg1"/>
                        </a:solidFill>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l" rtl="0">
                        <a:spcBef>
                          <a:spcPts val="0"/>
                        </a:spcBef>
                        <a:spcAft>
                          <a:spcPts val="0"/>
                        </a:spcAft>
                        <a:buNone/>
                      </a:pPr>
                      <a:r>
                        <a:rPr lang="en" sz="900"/>
                        <a:t>1</a:t>
                      </a:r>
                      <a:endParaRPr sz="90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dirty="0"/>
                        <a:t>35</a:t>
                      </a:r>
                      <a:endParaRPr sz="900" dirty="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1"/>
                  </a:ext>
                </a:extLst>
              </a:tr>
              <a:tr h="315638">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dirty="0"/>
                        <a:t>30</a:t>
                      </a:r>
                      <a:endParaRPr sz="900" dirty="0"/>
                    </a:p>
                  </a:txBody>
                  <a:tcPr marL="68600" marR="68600" marT="34300" marB="34300"/>
                </a:tc>
                <a:tc>
                  <a:txBody>
                    <a:bodyPr/>
                    <a:lstStyle/>
                    <a:p>
                      <a:pPr marL="0" marR="0" lvl="0" indent="0" algn="l" rtl="0">
                        <a:spcBef>
                          <a:spcPts val="0"/>
                        </a:spcBef>
                        <a:spcAft>
                          <a:spcPts val="0"/>
                        </a:spcAft>
                        <a:buNone/>
                      </a:pPr>
                      <a:r>
                        <a:rPr lang="en" sz="900" dirty="0"/>
                        <a:t>750,000</a:t>
                      </a:r>
                      <a:endParaRPr sz="900" dirty="0"/>
                    </a:p>
                  </a:txBody>
                  <a:tcPr marL="68600" marR="68600" marT="34300" marB="34300"/>
                </a:tc>
                <a:extLst>
                  <a:ext uri="{0D108BD9-81ED-4DB2-BD59-A6C34878D82A}">
                    <a16:rowId xmlns:a16="http://schemas.microsoft.com/office/drawing/2014/main" val="10002"/>
                  </a:ext>
                </a:extLst>
              </a:tr>
              <a:tr h="276217">
                <a:tc>
                  <a:txBody>
                    <a:bodyPr/>
                    <a:lstStyle/>
                    <a:p>
                      <a:pPr marL="0" marR="0" lvl="0" indent="0" algn="l" rtl="0">
                        <a:spcBef>
                          <a:spcPts val="0"/>
                        </a:spcBef>
                        <a:spcAft>
                          <a:spcPts val="0"/>
                        </a:spcAft>
                        <a:buNone/>
                      </a:pPr>
                      <a:r>
                        <a:rPr lang="en" sz="900"/>
                        <a:t>3</a:t>
                      </a:r>
                      <a:endParaRPr sz="900"/>
                    </a:p>
                  </a:txBody>
                  <a:tcPr marL="68600" marR="68600" marT="34300" marB="34300"/>
                </a:tc>
                <a:tc>
                  <a:txBody>
                    <a:bodyPr/>
                    <a:lstStyle/>
                    <a:p>
                      <a:pPr marL="0" marR="0" lvl="0" indent="0" algn="l" rtl="0">
                        <a:spcBef>
                          <a:spcPts val="0"/>
                        </a:spcBef>
                        <a:spcAft>
                          <a:spcPts val="0"/>
                        </a:spcAft>
                        <a:buNone/>
                      </a:pPr>
                      <a:r>
                        <a:rPr lang="en" sz="900" dirty="0"/>
                        <a:t>1</a:t>
                      </a:r>
                      <a:endParaRPr sz="900" dirty="0"/>
                    </a:p>
                  </a:txBody>
                  <a:tcPr marL="68600" marR="68600" marT="34300" marB="34300"/>
                </a:tc>
                <a:tc>
                  <a:txBody>
                    <a:bodyPr/>
                    <a:lstStyle/>
                    <a:p>
                      <a:pPr marL="0" marR="0" lvl="0" indent="0" algn="l" rtl="0">
                        <a:spcBef>
                          <a:spcPts val="0"/>
                        </a:spcBef>
                        <a:spcAft>
                          <a:spcPts val="0"/>
                        </a:spcAft>
                        <a:buNone/>
                      </a:pPr>
                      <a:r>
                        <a:rPr lang="en" sz="900"/>
                        <a:t>32</a:t>
                      </a:r>
                      <a:endParaRPr sz="900"/>
                    </a:p>
                  </a:txBody>
                  <a:tcPr marL="68600" marR="68600" marT="34300" marB="34300"/>
                </a:tc>
                <a:tc>
                  <a:txBody>
                    <a:bodyPr/>
                    <a:lstStyle/>
                    <a:p>
                      <a:pPr marL="0" marR="0" lvl="0" indent="0" algn="l" rtl="0">
                        <a:spcBef>
                          <a:spcPts val="0"/>
                        </a:spcBef>
                        <a:spcAft>
                          <a:spcPts val="0"/>
                        </a:spcAft>
                        <a:buNone/>
                      </a:pPr>
                      <a:r>
                        <a:rPr lang="en" sz="900" dirty="0"/>
                        <a:t>725,000</a:t>
                      </a:r>
                      <a:endParaRPr sz="900" dirty="0"/>
                    </a:p>
                  </a:txBody>
                  <a:tcPr marL="68600" marR="68600" marT="34300" marB="34300"/>
                </a:tc>
                <a:extLst>
                  <a:ext uri="{0D108BD9-81ED-4DB2-BD59-A6C34878D82A}">
                    <a16:rowId xmlns:a16="http://schemas.microsoft.com/office/drawing/2014/main" val="10003"/>
                  </a:ext>
                </a:extLst>
              </a:tr>
              <a:tr h="276217">
                <a:tc>
                  <a:txBody>
                    <a:bodyPr/>
                    <a:lstStyle/>
                    <a:p>
                      <a:pPr marL="0" marR="0" lvl="0" indent="0" algn="l" rtl="0">
                        <a:spcBef>
                          <a:spcPts val="0"/>
                        </a:spcBef>
                        <a:spcAft>
                          <a:spcPts val="0"/>
                        </a:spcAft>
                        <a:buNone/>
                      </a:pPr>
                      <a:r>
                        <a:rPr lang="en" sz="900"/>
                        <a:t>4</a:t>
                      </a:r>
                      <a:endParaRPr sz="900"/>
                    </a:p>
                  </a:txBody>
                  <a:tcPr marL="68600" marR="68600" marT="34300" marB="34300"/>
                </a:tc>
                <a:tc>
                  <a:txBody>
                    <a:bodyPr/>
                    <a:lstStyle/>
                    <a:p>
                      <a:pPr marL="0" marR="0" lvl="0" indent="0" algn="l" rtl="0">
                        <a:spcBef>
                          <a:spcPts val="0"/>
                        </a:spcBef>
                        <a:spcAft>
                          <a:spcPts val="0"/>
                        </a:spcAft>
                        <a:buNone/>
                      </a:pPr>
                      <a:r>
                        <a:rPr lang="en" sz="900" dirty="0"/>
                        <a:t>1.5</a:t>
                      </a:r>
                      <a:endParaRPr sz="900" dirty="0"/>
                    </a:p>
                  </a:txBody>
                  <a:tcPr marL="68600" marR="68600" marT="34300" marB="34300"/>
                </a:tc>
                <a:tc>
                  <a:txBody>
                    <a:bodyPr/>
                    <a:lstStyle/>
                    <a:p>
                      <a:pPr marL="0" marR="0" lvl="0" indent="0" algn="l" rtl="0">
                        <a:spcBef>
                          <a:spcPts val="0"/>
                        </a:spcBef>
                        <a:spcAft>
                          <a:spcPts val="0"/>
                        </a:spcAft>
                        <a:buNone/>
                      </a:pPr>
                      <a:r>
                        <a:rPr lang="en" sz="900"/>
                        <a:t>30</a:t>
                      </a:r>
                      <a:endParaRPr sz="900"/>
                    </a:p>
                  </a:txBody>
                  <a:tcPr marL="68600" marR="68600" marT="34300" marB="34300"/>
                </a:tc>
                <a:tc>
                  <a:txBody>
                    <a:bodyPr/>
                    <a:lstStyle/>
                    <a:p>
                      <a:pPr marL="0" marR="0" lvl="0" indent="0" algn="l" rtl="0">
                        <a:spcBef>
                          <a:spcPts val="0"/>
                        </a:spcBef>
                        <a:spcAft>
                          <a:spcPts val="0"/>
                        </a:spcAft>
                        <a:buNone/>
                      </a:pPr>
                      <a:r>
                        <a:rPr lang="en" sz="900" dirty="0"/>
                        <a:t>700,000</a:t>
                      </a:r>
                      <a:endParaRPr sz="900" dirty="0"/>
                    </a:p>
                  </a:txBody>
                  <a:tcPr marL="68600" marR="68600" marT="34300" marB="34300"/>
                </a:tc>
                <a:extLst>
                  <a:ext uri="{0D108BD9-81ED-4DB2-BD59-A6C34878D82A}">
                    <a16:rowId xmlns:a16="http://schemas.microsoft.com/office/drawing/2014/main" val="10004"/>
                  </a:ext>
                </a:extLst>
              </a:tr>
              <a:tr h="276217">
                <a:tc>
                  <a:txBody>
                    <a:bodyPr/>
                    <a:lstStyle/>
                    <a:p>
                      <a:pPr marL="0" marR="0" lvl="0" indent="0" algn="l" rtl="0">
                        <a:spcBef>
                          <a:spcPts val="0"/>
                        </a:spcBef>
                        <a:spcAft>
                          <a:spcPts val="0"/>
                        </a:spcAft>
                        <a:buNone/>
                      </a:pPr>
                      <a:r>
                        <a:rPr lang="en" sz="900"/>
                        <a:t>5</a:t>
                      </a:r>
                      <a:endParaRPr sz="900"/>
                    </a:p>
                  </a:txBody>
                  <a:tcPr marL="68600" marR="68600" marT="34300" marB="34300"/>
                </a:tc>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dirty="0"/>
                        <a:t>35</a:t>
                      </a:r>
                      <a:endParaRPr sz="900" dirty="0"/>
                    </a:p>
                  </a:txBody>
                  <a:tcPr marL="68600" marR="68600" marT="34300" marB="34300"/>
                </a:tc>
                <a:tc>
                  <a:txBody>
                    <a:bodyPr/>
                    <a:lstStyle/>
                    <a:p>
                      <a:pPr marL="0" marR="0" lvl="0" indent="0" algn="l" rtl="0">
                        <a:spcBef>
                          <a:spcPts val="0"/>
                        </a:spcBef>
                        <a:spcAft>
                          <a:spcPts val="0"/>
                        </a:spcAft>
                        <a:buNone/>
                      </a:pPr>
                      <a:r>
                        <a:rPr lang="en" sz="900" dirty="0"/>
                        <a:t>800,000</a:t>
                      </a:r>
                      <a:endParaRPr sz="900" dirty="0"/>
                    </a:p>
                  </a:txBody>
                  <a:tcPr marL="68600" marR="68600" marT="34300" marB="34300"/>
                </a:tc>
                <a:extLst>
                  <a:ext uri="{0D108BD9-81ED-4DB2-BD59-A6C34878D82A}">
                    <a16:rowId xmlns:a16="http://schemas.microsoft.com/office/drawing/2014/main" val="10005"/>
                  </a:ext>
                </a:extLst>
              </a:tr>
              <a:tr h="276217">
                <a:tc>
                  <a:txBody>
                    <a:bodyPr/>
                    <a:lstStyle/>
                    <a:p>
                      <a:pPr marL="0" marR="0" lvl="0" indent="0" algn="l" rtl="0">
                        <a:spcBef>
                          <a:spcPts val="0"/>
                        </a:spcBef>
                        <a:spcAft>
                          <a:spcPts val="0"/>
                        </a:spcAft>
                        <a:buNone/>
                      </a:pPr>
                      <a:r>
                        <a:rPr lang="en" sz="900"/>
                        <a:t>6</a:t>
                      </a:r>
                      <a:endParaRPr sz="900"/>
                    </a:p>
                  </a:txBody>
                  <a:tcPr marL="68600" marR="68600" marT="34300" marB="34300"/>
                </a:tc>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dirty="0"/>
                        <a:t>37</a:t>
                      </a:r>
                      <a:endParaRPr sz="900" dirty="0"/>
                    </a:p>
                  </a:txBody>
                  <a:tcPr marL="68600" marR="68600" marT="34300" marB="34300"/>
                </a:tc>
                <a:tc>
                  <a:txBody>
                    <a:bodyPr/>
                    <a:lstStyle/>
                    <a:p>
                      <a:pPr marL="0" marR="0" lvl="0" indent="0" algn="l" rtl="0">
                        <a:spcBef>
                          <a:spcPts val="0"/>
                        </a:spcBef>
                        <a:spcAft>
                          <a:spcPts val="0"/>
                        </a:spcAft>
                        <a:buNone/>
                      </a:pPr>
                      <a:r>
                        <a:rPr lang="en" sz="900" dirty="0"/>
                        <a:t>820,000</a:t>
                      </a:r>
                      <a:endParaRPr sz="900" dirty="0"/>
                    </a:p>
                  </a:txBody>
                  <a:tcPr marL="68600" marR="68600" marT="34300" marB="34300"/>
                </a:tc>
                <a:extLst>
                  <a:ext uri="{0D108BD9-81ED-4DB2-BD59-A6C34878D82A}">
                    <a16:rowId xmlns:a16="http://schemas.microsoft.com/office/drawing/2014/main" val="10006"/>
                  </a:ext>
                </a:extLst>
              </a:tr>
              <a:tr h="276217">
                <a:tc>
                  <a:txBody>
                    <a:bodyPr/>
                    <a:lstStyle/>
                    <a:p>
                      <a:pPr marL="0" marR="0" lvl="0" indent="0" algn="l" rtl="0">
                        <a:spcBef>
                          <a:spcPts val="0"/>
                        </a:spcBef>
                        <a:spcAft>
                          <a:spcPts val="0"/>
                        </a:spcAft>
                        <a:buNone/>
                      </a:pPr>
                      <a:r>
                        <a:rPr lang="en" sz="900"/>
                        <a:t>7</a:t>
                      </a:r>
                      <a:endParaRPr sz="900"/>
                    </a:p>
                  </a:txBody>
                  <a:tcPr marL="68600" marR="68600" marT="34300" marB="34300"/>
                </a:tc>
                <a:tc>
                  <a:txBody>
                    <a:bodyPr/>
                    <a:lstStyle/>
                    <a:p>
                      <a:pPr marL="0" marR="0" lvl="0" indent="0" algn="l" rtl="0">
                        <a:spcBef>
                          <a:spcPts val="0"/>
                        </a:spcBef>
                        <a:spcAft>
                          <a:spcPts val="0"/>
                        </a:spcAft>
                        <a:buNone/>
                      </a:pPr>
                      <a:r>
                        <a:rPr lang="en" sz="900" dirty="0"/>
                        <a:t>2</a:t>
                      </a:r>
                      <a:endParaRPr sz="900" dirty="0"/>
                    </a:p>
                  </a:txBody>
                  <a:tcPr marL="68600" marR="68600" marT="34300" marB="34300"/>
                </a:tc>
                <a:tc>
                  <a:txBody>
                    <a:bodyPr/>
                    <a:lstStyle/>
                    <a:p>
                      <a:pPr marL="0" marR="0" lvl="0" indent="0" algn="l" rtl="0">
                        <a:spcBef>
                          <a:spcPts val="0"/>
                        </a:spcBef>
                        <a:spcAft>
                          <a:spcPts val="0"/>
                        </a:spcAft>
                        <a:buNone/>
                      </a:pPr>
                      <a:r>
                        <a:rPr lang="en" sz="900"/>
                        <a:t>43</a:t>
                      </a:r>
                      <a:endParaRPr sz="900"/>
                    </a:p>
                  </a:txBody>
                  <a:tcPr marL="68600" marR="68600" marT="34300" marB="34300"/>
                </a:tc>
                <a:tc>
                  <a:txBody>
                    <a:bodyPr/>
                    <a:lstStyle/>
                    <a:p>
                      <a:pPr marL="0" marR="0" lvl="0" indent="0" algn="l" rtl="0">
                        <a:spcBef>
                          <a:spcPts val="0"/>
                        </a:spcBef>
                        <a:spcAft>
                          <a:spcPts val="0"/>
                        </a:spcAft>
                        <a:buNone/>
                      </a:pPr>
                      <a:r>
                        <a:rPr lang="en" sz="900" dirty="0"/>
                        <a:t>1,050,000</a:t>
                      </a:r>
                      <a:endParaRPr sz="1100" dirty="0"/>
                    </a:p>
                  </a:txBody>
                  <a:tcPr marL="68600" marR="68600" marT="34300" marB="34300"/>
                </a:tc>
                <a:extLst>
                  <a:ext uri="{0D108BD9-81ED-4DB2-BD59-A6C34878D82A}">
                    <a16:rowId xmlns:a16="http://schemas.microsoft.com/office/drawing/2014/main" val="10007"/>
                  </a:ext>
                </a:extLst>
              </a:tr>
              <a:tr h="276217">
                <a:tc>
                  <a:txBody>
                    <a:bodyPr/>
                    <a:lstStyle/>
                    <a:p>
                      <a:pPr marL="0" marR="0" lvl="0" indent="0" algn="l" rtl="0">
                        <a:spcBef>
                          <a:spcPts val="0"/>
                        </a:spcBef>
                        <a:spcAft>
                          <a:spcPts val="0"/>
                        </a:spcAft>
                        <a:buNone/>
                      </a:pPr>
                      <a:r>
                        <a:rPr lang="en" sz="900"/>
                        <a:t>8</a:t>
                      </a:r>
                      <a:endParaRPr sz="900"/>
                    </a:p>
                  </a:txBody>
                  <a:tcPr marL="68600" marR="68600" marT="34300" marB="34300"/>
                </a:tc>
                <a:tc>
                  <a:txBody>
                    <a:bodyPr/>
                    <a:lstStyle/>
                    <a:p>
                      <a:pPr marL="0" marR="0" lvl="0" indent="0" algn="l" rtl="0">
                        <a:spcBef>
                          <a:spcPts val="0"/>
                        </a:spcBef>
                        <a:spcAft>
                          <a:spcPts val="0"/>
                        </a:spcAft>
                        <a:buNone/>
                      </a:pPr>
                      <a:r>
                        <a:rPr lang="en" sz="900" dirty="0"/>
                        <a:t>2.5</a:t>
                      </a:r>
                      <a:endParaRPr sz="900" dirty="0"/>
                    </a:p>
                  </a:txBody>
                  <a:tcPr marL="68600" marR="68600" marT="34300" marB="34300"/>
                </a:tc>
                <a:tc>
                  <a:txBody>
                    <a:bodyPr/>
                    <a:lstStyle/>
                    <a:p>
                      <a:pPr marL="0" marR="0" lvl="0" indent="0" algn="l" rtl="0">
                        <a:spcBef>
                          <a:spcPts val="0"/>
                        </a:spcBef>
                        <a:spcAft>
                          <a:spcPts val="0"/>
                        </a:spcAft>
                        <a:buNone/>
                      </a:pPr>
                      <a:r>
                        <a:rPr lang="en" sz="900" dirty="0"/>
                        <a:t>44</a:t>
                      </a:r>
                      <a:endParaRPr sz="900" dirty="0"/>
                    </a:p>
                  </a:txBody>
                  <a:tcPr marL="68600" marR="68600" marT="34300" marB="34300"/>
                </a:tc>
                <a:tc>
                  <a:txBody>
                    <a:bodyPr/>
                    <a:lstStyle/>
                    <a:p>
                      <a:pPr marL="0" marR="0" lvl="0" indent="0" algn="l" rtl="0">
                        <a:spcBef>
                          <a:spcPts val="0"/>
                        </a:spcBef>
                        <a:spcAft>
                          <a:spcPts val="0"/>
                        </a:spcAft>
                        <a:buNone/>
                      </a:pPr>
                      <a:r>
                        <a:rPr lang="en" sz="900" dirty="0"/>
                        <a:t>1,000,000</a:t>
                      </a:r>
                      <a:endParaRPr sz="900" dirty="0"/>
                    </a:p>
                  </a:txBody>
                  <a:tcPr marL="68600" marR="68600" marT="34300" marB="34300"/>
                </a:tc>
                <a:extLst>
                  <a:ext uri="{0D108BD9-81ED-4DB2-BD59-A6C34878D82A}">
                    <a16:rowId xmlns:a16="http://schemas.microsoft.com/office/drawing/2014/main" val="10008"/>
                  </a:ext>
                </a:extLst>
              </a:tr>
              <a:tr h="276217">
                <a:tc>
                  <a:txBody>
                    <a:bodyPr/>
                    <a:lstStyle/>
                    <a:p>
                      <a:pPr marL="0" marR="0" lvl="0" indent="0" algn="l" rtl="0">
                        <a:spcBef>
                          <a:spcPts val="0"/>
                        </a:spcBef>
                        <a:spcAft>
                          <a:spcPts val="0"/>
                        </a:spcAft>
                        <a:buNone/>
                      </a:pPr>
                      <a:r>
                        <a:rPr lang="en" sz="900"/>
                        <a:t>9</a:t>
                      </a:r>
                      <a:endParaRPr sz="900"/>
                    </a:p>
                  </a:txBody>
                  <a:tcPr marL="68600" marR="68600" marT="34300" marB="34300"/>
                </a:tc>
                <a:tc>
                  <a:txBody>
                    <a:bodyPr/>
                    <a:lstStyle/>
                    <a:p>
                      <a:pPr marL="0" marR="0" lvl="0" indent="0" algn="l" rtl="0">
                        <a:spcBef>
                          <a:spcPts val="0"/>
                        </a:spcBef>
                        <a:spcAft>
                          <a:spcPts val="0"/>
                        </a:spcAft>
                        <a:buNone/>
                      </a:pPr>
                      <a:r>
                        <a:rPr lang="en" sz="900" dirty="0"/>
                        <a:t>2.5</a:t>
                      </a:r>
                      <a:endParaRPr sz="900" dirty="0"/>
                    </a:p>
                  </a:txBody>
                  <a:tcPr marL="68600" marR="68600" marT="34300" marB="34300"/>
                </a:tc>
                <a:tc>
                  <a:txBody>
                    <a:bodyPr/>
                    <a:lstStyle/>
                    <a:p>
                      <a:pPr marL="0" marR="0" lvl="0" indent="0" algn="l" rtl="0">
                        <a:spcBef>
                          <a:spcPts val="0"/>
                        </a:spcBef>
                        <a:spcAft>
                          <a:spcPts val="0"/>
                        </a:spcAft>
                        <a:buNone/>
                      </a:pPr>
                      <a:r>
                        <a:rPr lang="en" sz="900" dirty="0"/>
                        <a:t>42</a:t>
                      </a:r>
                      <a:endParaRPr sz="900" dirty="0"/>
                    </a:p>
                  </a:txBody>
                  <a:tcPr marL="68600" marR="68600" marT="34300" marB="34300"/>
                </a:tc>
                <a:tc>
                  <a:txBody>
                    <a:bodyPr/>
                    <a:lstStyle/>
                    <a:p>
                      <a:pPr marL="0" marR="0" lvl="0" indent="0" algn="l" rtl="0">
                        <a:spcBef>
                          <a:spcPts val="0"/>
                        </a:spcBef>
                        <a:spcAft>
                          <a:spcPts val="0"/>
                        </a:spcAft>
                        <a:buNone/>
                      </a:pPr>
                      <a:r>
                        <a:rPr lang="en" sz="900" dirty="0"/>
                        <a:t>950,000</a:t>
                      </a:r>
                      <a:endParaRPr sz="900" dirty="0"/>
                    </a:p>
                  </a:txBody>
                  <a:tcPr marL="68600" marR="68600" marT="34300" marB="34300"/>
                </a:tc>
                <a:extLst>
                  <a:ext uri="{0D108BD9-81ED-4DB2-BD59-A6C34878D82A}">
                    <a16:rowId xmlns:a16="http://schemas.microsoft.com/office/drawing/2014/main" val="10009"/>
                  </a:ext>
                </a:extLst>
              </a:tr>
              <a:tr h="276217">
                <a:tc>
                  <a:txBody>
                    <a:bodyPr/>
                    <a:lstStyle/>
                    <a:p>
                      <a:pPr marL="0" marR="0" lvl="0" indent="0" algn="l" rtl="0">
                        <a:spcBef>
                          <a:spcPts val="0"/>
                        </a:spcBef>
                        <a:spcAft>
                          <a:spcPts val="0"/>
                        </a:spcAft>
                        <a:buNone/>
                      </a:pPr>
                      <a:r>
                        <a:rPr lang="en" sz="900"/>
                        <a:t>10</a:t>
                      </a:r>
                      <a:endParaRPr sz="900"/>
                    </a:p>
                  </a:txBody>
                  <a:tcPr marL="68600" marR="68600" marT="34300" marB="34300"/>
                </a:tc>
                <a:tc>
                  <a:txBody>
                    <a:bodyPr/>
                    <a:lstStyle/>
                    <a:p>
                      <a:pPr marL="0" marR="0" lvl="0" indent="0" algn="l" rtl="0">
                        <a:spcBef>
                          <a:spcPts val="0"/>
                        </a:spcBef>
                        <a:spcAft>
                          <a:spcPts val="0"/>
                        </a:spcAft>
                        <a:buNone/>
                      </a:pPr>
                      <a:r>
                        <a:rPr lang="en" sz="900" dirty="0"/>
                        <a:t>3</a:t>
                      </a:r>
                      <a:endParaRPr sz="900" dirty="0"/>
                    </a:p>
                  </a:txBody>
                  <a:tcPr marL="68600" marR="68600" marT="34300" marB="34300"/>
                </a:tc>
                <a:tc>
                  <a:txBody>
                    <a:bodyPr/>
                    <a:lstStyle/>
                    <a:p>
                      <a:pPr marL="0" marR="0" lvl="0" indent="0" algn="l" rtl="0">
                        <a:spcBef>
                          <a:spcPts val="0"/>
                        </a:spcBef>
                        <a:spcAft>
                          <a:spcPts val="0"/>
                        </a:spcAft>
                        <a:buNone/>
                      </a:pPr>
                      <a:r>
                        <a:rPr lang="en" sz="900" dirty="0"/>
                        <a:t>75</a:t>
                      </a:r>
                      <a:endParaRPr sz="900" dirty="0"/>
                    </a:p>
                  </a:txBody>
                  <a:tcPr marL="68600" marR="68600" marT="34300" marB="34300"/>
                </a:tc>
                <a:tc>
                  <a:txBody>
                    <a:bodyPr/>
                    <a:lstStyle/>
                    <a:p>
                      <a:pPr marL="0" marR="0" lvl="0" indent="0" algn="l" rtl="0">
                        <a:spcBef>
                          <a:spcPts val="0"/>
                        </a:spcBef>
                        <a:spcAft>
                          <a:spcPts val="0"/>
                        </a:spcAft>
                        <a:buNone/>
                      </a:pPr>
                      <a:r>
                        <a:rPr lang="en" sz="900" dirty="0"/>
                        <a:t>1,200,000</a:t>
                      </a:r>
                      <a:endParaRPr sz="900" dirty="0"/>
                    </a:p>
                  </a:txBody>
                  <a:tcPr marL="68600" marR="68600" marT="34300" marB="34300"/>
                </a:tc>
                <a:extLst>
                  <a:ext uri="{0D108BD9-81ED-4DB2-BD59-A6C34878D82A}">
                    <a16:rowId xmlns:a16="http://schemas.microsoft.com/office/drawing/2014/main" val="10010"/>
                  </a:ext>
                </a:extLst>
              </a:tr>
              <a:tr h="276217">
                <a:tc>
                  <a:txBody>
                    <a:bodyPr/>
                    <a:lstStyle/>
                    <a:p>
                      <a:pPr marL="0" marR="0" lvl="0" indent="0" algn="l" rtl="0">
                        <a:spcBef>
                          <a:spcPts val="0"/>
                        </a:spcBef>
                        <a:spcAft>
                          <a:spcPts val="0"/>
                        </a:spcAft>
                        <a:buNone/>
                      </a:pPr>
                      <a:r>
                        <a:rPr lang="en" sz="900"/>
                        <a:t>11</a:t>
                      </a:r>
                      <a:endParaRPr sz="900"/>
                    </a:p>
                  </a:txBody>
                  <a:tcPr marL="68600" marR="68600" marT="34300" marB="34300"/>
                </a:tc>
                <a:tc>
                  <a:txBody>
                    <a:bodyPr/>
                    <a:lstStyle/>
                    <a:p>
                      <a:pPr marL="0" marR="0" lvl="0" indent="0" algn="l" rtl="0">
                        <a:spcBef>
                          <a:spcPts val="0"/>
                        </a:spcBef>
                        <a:spcAft>
                          <a:spcPts val="0"/>
                        </a:spcAft>
                        <a:buNone/>
                      </a:pPr>
                      <a:r>
                        <a:rPr lang="en" sz="900" dirty="0"/>
                        <a:t>3</a:t>
                      </a:r>
                      <a:endParaRPr sz="900" dirty="0"/>
                    </a:p>
                  </a:txBody>
                  <a:tcPr marL="68600" marR="68600" marT="34300" marB="34300"/>
                </a:tc>
                <a:tc>
                  <a:txBody>
                    <a:bodyPr/>
                    <a:lstStyle/>
                    <a:p>
                      <a:pPr marL="0" marR="0" lvl="0" indent="0" algn="l" rtl="0">
                        <a:spcBef>
                          <a:spcPts val="0"/>
                        </a:spcBef>
                        <a:spcAft>
                          <a:spcPts val="0"/>
                        </a:spcAft>
                        <a:buNone/>
                      </a:pPr>
                      <a:r>
                        <a:rPr lang="en" sz="900" dirty="0"/>
                        <a:t>65</a:t>
                      </a:r>
                      <a:endParaRPr sz="900" dirty="0"/>
                    </a:p>
                  </a:txBody>
                  <a:tcPr marL="68600" marR="68600" marT="34300" marB="34300"/>
                </a:tc>
                <a:tc>
                  <a:txBody>
                    <a:bodyPr/>
                    <a:lstStyle/>
                    <a:p>
                      <a:pPr marL="0" marR="0" lvl="0" indent="0" algn="l" rtl="0">
                        <a:spcBef>
                          <a:spcPts val="0"/>
                        </a:spcBef>
                        <a:spcAft>
                          <a:spcPts val="0"/>
                        </a:spcAft>
                        <a:buNone/>
                      </a:pPr>
                      <a:r>
                        <a:rPr lang="en" sz="900" dirty="0"/>
                        <a:t>1,300,000</a:t>
                      </a:r>
                      <a:endParaRPr sz="900" dirty="0"/>
                    </a:p>
                  </a:txBody>
                  <a:tcPr marL="68600" marR="68600" marT="34300" marB="34300"/>
                </a:tc>
                <a:extLst>
                  <a:ext uri="{0D108BD9-81ED-4DB2-BD59-A6C34878D82A}">
                    <a16:rowId xmlns:a16="http://schemas.microsoft.com/office/drawing/2014/main" val="10011"/>
                  </a:ext>
                </a:extLst>
              </a:tr>
              <a:tr h="276217">
                <a:tc>
                  <a:txBody>
                    <a:bodyPr/>
                    <a:lstStyle/>
                    <a:p>
                      <a:pPr marL="0" marR="0" lvl="0" indent="0" algn="l" rtl="0">
                        <a:spcBef>
                          <a:spcPts val="0"/>
                        </a:spcBef>
                        <a:spcAft>
                          <a:spcPts val="0"/>
                        </a:spcAft>
                        <a:buNone/>
                      </a:pPr>
                      <a:r>
                        <a:rPr lang="en" sz="900"/>
                        <a:t>12</a:t>
                      </a:r>
                      <a:endParaRPr sz="900"/>
                    </a:p>
                  </a:txBody>
                  <a:tcPr marL="68600" marR="68600" marT="34300" marB="34300"/>
                </a:tc>
                <a:tc>
                  <a:txBody>
                    <a:bodyPr/>
                    <a:lstStyle/>
                    <a:p>
                      <a:pPr marL="0" marR="0" lvl="0" indent="0" algn="l" rtl="0">
                        <a:spcBef>
                          <a:spcPts val="0"/>
                        </a:spcBef>
                        <a:spcAft>
                          <a:spcPts val="0"/>
                        </a:spcAft>
                        <a:buNone/>
                      </a:pPr>
                      <a:r>
                        <a:rPr lang="en" sz="900" dirty="0"/>
                        <a:t>4</a:t>
                      </a:r>
                      <a:endParaRPr sz="900" dirty="0"/>
                    </a:p>
                  </a:txBody>
                  <a:tcPr marL="68600" marR="68600" marT="34300" marB="34300"/>
                </a:tc>
                <a:tc>
                  <a:txBody>
                    <a:bodyPr/>
                    <a:lstStyle/>
                    <a:p>
                      <a:pPr marL="0" marR="0" lvl="0" indent="0" algn="l" rtl="0">
                        <a:spcBef>
                          <a:spcPts val="0"/>
                        </a:spcBef>
                        <a:spcAft>
                          <a:spcPts val="0"/>
                        </a:spcAft>
                        <a:buNone/>
                      </a:pPr>
                      <a:r>
                        <a:rPr lang="en" sz="900" dirty="0"/>
                        <a:t>89</a:t>
                      </a:r>
                      <a:endParaRPr sz="900" dirty="0"/>
                    </a:p>
                  </a:txBody>
                  <a:tcPr marL="68600" marR="68600" marT="34300" marB="34300"/>
                </a:tc>
                <a:tc>
                  <a:txBody>
                    <a:bodyPr/>
                    <a:lstStyle/>
                    <a:p>
                      <a:pPr marL="0" marR="0" lvl="0" indent="0" algn="l" rtl="0">
                        <a:spcBef>
                          <a:spcPts val="0"/>
                        </a:spcBef>
                        <a:spcAft>
                          <a:spcPts val="0"/>
                        </a:spcAft>
                        <a:buNone/>
                      </a:pPr>
                      <a:r>
                        <a:rPr lang="en" sz="900" dirty="0"/>
                        <a:t>1,250,000</a:t>
                      </a:r>
                      <a:endParaRPr sz="900" dirty="0"/>
                    </a:p>
                  </a:txBody>
                  <a:tcPr marL="68600" marR="68600" marT="34300" marB="34300"/>
                </a:tc>
                <a:extLst>
                  <a:ext uri="{0D108BD9-81ED-4DB2-BD59-A6C34878D82A}">
                    <a16:rowId xmlns:a16="http://schemas.microsoft.com/office/drawing/2014/main" val="10012"/>
                  </a:ext>
                </a:extLst>
              </a:tr>
            </a:tbl>
          </a:graphicData>
        </a:graphic>
      </p:graphicFrame>
      <p:pic>
        <p:nvPicPr>
          <p:cNvPr id="50178" name="Picture 2">
            <a:extLst>
              <a:ext uri="{FF2B5EF4-FFF2-40B4-BE49-F238E27FC236}">
                <a16:creationId xmlns:a16="http://schemas.microsoft.com/office/drawing/2014/main" id="{4A39431A-5B63-0C5D-79DB-10CD9FB485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2654300"/>
            <a:ext cx="3850046" cy="3746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CB46C31-964A-0DF1-4981-8793C09A83D6}"/>
              </a:ext>
            </a:extLst>
          </p:cNvPr>
          <p:cNvSpPr txBox="1"/>
          <p:nvPr/>
        </p:nvSpPr>
        <p:spPr>
          <a:xfrm>
            <a:off x="3124200" y="1600200"/>
            <a:ext cx="4572000" cy="584775"/>
          </a:xfrm>
          <a:prstGeom prst="rect">
            <a:avLst/>
          </a:prstGeom>
          <a:noFill/>
        </p:spPr>
        <p:txBody>
          <a:bodyPr wrap="square">
            <a:spAutoFit/>
          </a:bodyPr>
          <a:lstStyle/>
          <a:p>
            <a:pPr marL="0" indent="0" algn="l">
              <a:buNone/>
            </a:pPr>
            <a:r>
              <a:rPr lang="en-US" altLang="en-US" sz="3200" b="0" i="1" kern="0" dirty="0">
                <a:latin typeface="Times New Roman" panose="02020603050405020304" pitchFamily="18" charset="0"/>
                <a:ea typeface="ＭＳ Ｐゴシック" charset="-128"/>
                <a:cs typeface="Times New Roman" panose="02020603050405020304" pitchFamily="18" charset="0"/>
              </a:rPr>
              <a:t>y</a:t>
            </a:r>
            <a:r>
              <a:rPr lang="en-US" altLang="en-US" sz="3200" b="0" kern="0" dirty="0">
                <a:latin typeface="Times New Roman" panose="02020603050405020304" pitchFamily="18" charset="0"/>
                <a:ea typeface="ＭＳ Ｐゴシック" charset="-128"/>
                <a:cs typeface="Times New Roman" panose="02020603050405020304" pitchFamily="18" charset="0"/>
              </a:rPr>
              <a:t> = </a:t>
            </a:r>
            <a:r>
              <a:rPr lang="en-US" altLang="en-US" sz="3200" b="0" i="1" kern="0" dirty="0">
                <a:latin typeface="Times New Roman" panose="02020603050405020304" pitchFamily="18" charset="0"/>
                <a:ea typeface="ＭＳ Ｐゴシック" charset="-128"/>
                <a:cs typeface="Times New Roman" panose="02020603050405020304" pitchFamily="18" charset="0"/>
              </a:rPr>
              <a:t>ax</a:t>
            </a:r>
            <a:r>
              <a:rPr lang="en-US" altLang="en-US" sz="1600" b="0" kern="0" dirty="0">
                <a:latin typeface="Times New Roman" panose="02020603050405020304" pitchFamily="18" charset="0"/>
                <a:ea typeface="ＭＳ Ｐゴシック" charset="-128"/>
                <a:cs typeface="Times New Roman" panose="02020603050405020304" pitchFamily="18" charset="0"/>
              </a:rPr>
              <a:t>1</a:t>
            </a:r>
            <a:r>
              <a:rPr lang="en-US" altLang="en-US" sz="3200" b="0" i="1" kern="0" dirty="0">
                <a:latin typeface="Times New Roman" panose="02020603050405020304" pitchFamily="18" charset="0"/>
                <a:ea typeface="ＭＳ Ｐゴシック" charset="-128"/>
                <a:cs typeface="Times New Roman" panose="02020603050405020304" pitchFamily="18" charset="0"/>
              </a:rPr>
              <a:t> + bx</a:t>
            </a:r>
            <a:r>
              <a:rPr lang="en-US" altLang="en-US" sz="1600" b="0" kern="0" dirty="0">
                <a:latin typeface="Times New Roman" panose="02020603050405020304" pitchFamily="18" charset="0"/>
                <a:ea typeface="ＭＳ Ｐゴシック" charset="-128"/>
                <a:cs typeface="Times New Roman" panose="02020603050405020304" pitchFamily="18" charset="0"/>
              </a:rPr>
              <a:t>2</a:t>
            </a:r>
            <a:r>
              <a:rPr lang="en-US" altLang="en-US" sz="3200" b="0" i="1" kern="0" dirty="0">
                <a:latin typeface="Times New Roman" panose="02020603050405020304" pitchFamily="18" charset="0"/>
                <a:ea typeface="ＭＳ Ｐゴシック" charset="-128"/>
                <a:cs typeface="Times New Roman" panose="02020603050405020304" pitchFamily="18" charset="0"/>
              </a:rPr>
              <a:t> </a:t>
            </a:r>
            <a:r>
              <a:rPr lang="en-US" altLang="en-US" sz="3200" b="0" kern="0" dirty="0">
                <a:latin typeface="Times New Roman" panose="02020603050405020304" pitchFamily="18" charset="0"/>
                <a:ea typeface="ＭＳ Ｐゴシック" charset="-128"/>
                <a:cs typeface="Times New Roman" panose="02020603050405020304" pitchFamily="18" charset="0"/>
              </a:rPr>
              <a:t>+ </a:t>
            </a:r>
            <a:r>
              <a:rPr lang="en-US" altLang="en-US" sz="3200" b="0" i="1" kern="0" dirty="0">
                <a:latin typeface="Times New Roman" panose="02020603050405020304" pitchFamily="18" charset="0"/>
                <a:cs typeface="Times New Roman" panose="02020603050405020304" pitchFamily="18" charset="0"/>
              </a:rPr>
              <a:t>c</a:t>
            </a:r>
            <a:endParaRPr lang="en-US" altLang="en-US" sz="3200" b="0" i="1" kern="0" dirty="0">
              <a:latin typeface="Times New Roman" panose="02020603050405020304" pitchFamily="18" charset="0"/>
              <a:ea typeface="ＭＳ Ｐゴシック" charset="-128"/>
              <a:cs typeface="Times New Roman" panose="02020603050405020304" pitchFamily="18" charset="0"/>
            </a:endParaRPr>
          </a:p>
        </p:txBody>
      </p:sp>
      <p:sp>
        <p:nvSpPr>
          <p:cNvPr id="4" name="Oval Callout 3">
            <a:extLst>
              <a:ext uri="{FF2B5EF4-FFF2-40B4-BE49-F238E27FC236}">
                <a16:creationId xmlns:a16="http://schemas.microsoft.com/office/drawing/2014/main" id="{C66229B9-910F-1838-EF7C-2641549734BD}"/>
              </a:ext>
            </a:extLst>
          </p:cNvPr>
          <p:cNvSpPr/>
          <p:nvPr/>
        </p:nvSpPr>
        <p:spPr bwMode="auto">
          <a:xfrm>
            <a:off x="6422906" y="1442657"/>
            <a:ext cx="1842552" cy="1634594"/>
          </a:xfrm>
          <a:prstGeom prst="wedgeEllipseCallout">
            <a:avLst>
              <a:gd name="adj1" fmla="val -67657"/>
              <a:gd name="adj2" fmla="val -16213"/>
            </a:avLst>
          </a:prstGeom>
          <a:solidFill>
            <a:schemeClr val="bg1"/>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Now we have two slopes, one for each axis. We can add more features like that.</a:t>
            </a:r>
          </a:p>
        </p:txBody>
      </p:sp>
      <p:sp>
        <p:nvSpPr>
          <p:cNvPr id="2" name="Footer Placeholder 1">
            <a:extLst>
              <a:ext uri="{FF2B5EF4-FFF2-40B4-BE49-F238E27FC236}">
                <a16:creationId xmlns:a16="http://schemas.microsoft.com/office/drawing/2014/main" id="{8CF58BAB-D78D-10E5-5454-CC5A8A9428EE}"/>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3249092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737C1C1-3A13-02B9-8952-55FFC558CF8F}"/>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9A5F8A3F-A104-FE30-58AE-5A808AC387B5}"/>
              </a:ext>
            </a:extLst>
          </p:cNvPr>
          <p:cNvSpPr>
            <a:spLocks noGrp="1" noChangeArrowheads="1"/>
          </p:cNvSpPr>
          <p:nvPr>
            <p:ph type="title"/>
          </p:nvPr>
        </p:nvSpPr>
        <p:spPr/>
        <p:txBody>
          <a:bodyPr/>
          <a:lstStyle/>
          <a:p>
            <a:pPr>
              <a:defRPr/>
            </a:pPr>
            <a:r>
              <a:rPr lang="en-US" dirty="0">
                <a:cs typeface="+mj-cs"/>
              </a:rPr>
              <a:t>Artificial neuron</a:t>
            </a:r>
          </a:p>
        </p:txBody>
      </p:sp>
      <p:sp>
        <p:nvSpPr>
          <p:cNvPr id="8" name="Rectangle 89">
            <a:extLst>
              <a:ext uri="{FF2B5EF4-FFF2-40B4-BE49-F238E27FC236}">
                <a16:creationId xmlns:a16="http://schemas.microsoft.com/office/drawing/2014/main" id="{D3630EE2-3ABE-1C37-AAE8-EA37F922D053}"/>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We may use more than two features.</a:t>
            </a:r>
          </a:p>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Let’s visualize this equation as a graph:</a:t>
            </a:r>
          </a:p>
        </p:txBody>
      </p:sp>
      <p:sp>
        <p:nvSpPr>
          <p:cNvPr id="3" name="TextBox 2">
            <a:extLst>
              <a:ext uri="{FF2B5EF4-FFF2-40B4-BE49-F238E27FC236}">
                <a16:creationId xmlns:a16="http://schemas.microsoft.com/office/drawing/2014/main" id="{0BD29B67-68E5-07BA-3DC4-F10D7B6601EA}"/>
              </a:ext>
            </a:extLst>
          </p:cNvPr>
          <p:cNvSpPr txBox="1"/>
          <p:nvPr/>
        </p:nvSpPr>
        <p:spPr>
          <a:xfrm>
            <a:off x="3124200" y="1600200"/>
            <a:ext cx="4572000" cy="584775"/>
          </a:xfrm>
          <a:prstGeom prst="rect">
            <a:avLst/>
          </a:prstGeom>
          <a:noFill/>
        </p:spPr>
        <p:txBody>
          <a:bodyPr wrap="square">
            <a:spAutoFit/>
          </a:bodyPr>
          <a:lstStyle/>
          <a:p>
            <a:pPr marL="0" indent="0" algn="l">
              <a:buNone/>
            </a:pPr>
            <a:r>
              <a:rPr lang="en-US" altLang="en-US" sz="3200" b="0" i="1" kern="0" dirty="0">
                <a:latin typeface="Times New Roman" panose="02020603050405020304" pitchFamily="18" charset="0"/>
                <a:ea typeface="ＭＳ Ｐゴシック" charset="-128"/>
                <a:cs typeface="Times New Roman" panose="02020603050405020304" pitchFamily="18" charset="0"/>
              </a:rPr>
              <a:t>y</a:t>
            </a:r>
            <a:r>
              <a:rPr lang="en-US" altLang="en-US" sz="3200" b="0" kern="0" dirty="0">
                <a:latin typeface="Times New Roman" panose="02020603050405020304" pitchFamily="18" charset="0"/>
                <a:ea typeface="ＭＳ Ｐゴシック" charset="-128"/>
                <a:cs typeface="Times New Roman" panose="02020603050405020304" pitchFamily="18" charset="0"/>
              </a:rPr>
              <a:t> = </a:t>
            </a:r>
            <a:r>
              <a:rPr lang="en-US" altLang="en-US" sz="3200" b="0" i="1" kern="0" dirty="0">
                <a:latin typeface="Times New Roman" panose="02020603050405020304" pitchFamily="18" charset="0"/>
                <a:cs typeface="Times New Roman" panose="02020603050405020304" pitchFamily="18" charset="0"/>
              </a:rPr>
              <a:t>w</a:t>
            </a:r>
            <a:r>
              <a:rPr lang="en-US" altLang="en-US" sz="1600" b="0" kern="0" dirty="0">
                <a:latin typeface="Times New Roman" panose="02020603050405020304" pitchFamily="18" charset="0"/>
                <a:ea typeface="ＭＳ Ｐゴシック" charset="-128"/>
                <a:cs typeface="Times New Roman" panose="02020603050405020304" pitchFamily="18" charset="0"/>
              </a:rPr>
              <a:t>1</a:t>
            </a:r>
            <a:r>
              <a:rPr lang="en-US" altLang="en-US" sz="3200" b="0" i="1" kern="0" dirty="0">
                <a:latin typeface="Times New Roman" panose="02020603050405020304" pitchFamily="18" charset="0"/>
                <a:ea typeface="ＭＳ Ｐゴシック" charset="-128"/>
                <a:cs typeface="Times New Roman" panose="02020603050405020304" pitchFamily="18" charset="0"/>
              </a:rPr>
              <a:t>x</a:t>
            </a:r>
            <a:r>
              <a:rPr lang="en-US" altLang="en-US" sz="1400" b="0" kern="0" dirty="0">
                <a:latin typeface="Times New Roman" panose="02020603050405020304" pitchFamily="18" charset="0"/>
                <a:ea typeface="ＭＳ Ｐゴシック" charset="-128"/>
                <a:cs typeface="Times New Roman" panose="02020603050405020304" pitchFamily="18" charset="0"/>
              </a:rPr>
              <a:t>1</a:t>
            </a:r>
            <a:r>
              <a:rPr lang="en-US" altLang="en-US" sz="3200" b="0" i="1" kern="0" dirty="0">
                <a:latin typeface="Times New Roman" panose="02020603050405020304" pitchFamily="18" charset="0"/>
                <a:ea typeface="ＭＳ Ｐゴシック" charset="-128"/>
                <a:cs typeface="Times New Roman" panose="02020603050405020304" pitchFamily="18" charset="0"/>
              </a:rPr>
              <a:t> + w</a:t>
            </a:r>
            <a:r>
              <a:rPr lang="en-US" altLang="en-US" sz="1400" b="0" kern="0" dirty="0">
                <a:latin typeface="Times New Roman" panose="02020603050405020304" pitchFamily="18" charset="0"/>
                <a:ea typeface="ＭＳ Ｐゴシック" charset="-128"/>
                <a:cs typeface="Times New Roman" panose="02020603050405020304" pitchFamily="18" charset="0"/>
              </a:rPr>
              <a:t>2</a:t>
            </a:r>
            <a:r>
              <a:rPr lang="en-US" altLang="en-US" sz="3200" b="0" i="1" kern="0" dirty="0">
                <a:latin typeface="Times New Roman" panose="02020603050405020304" pitchFamily="18" charset="0"/>
                <a:ea typeface="ＭＳ Ｐゴシック" charset="-128"/>
                <a:cs typeface="Times New Roman" panose="02020603050405020304" pitchFamily="18" charset="0"/>
              </a:rPr>
              <a:t>x</a:t>
            </a:r>
            <a:r>
              <a:rPr lang="en-US" altLang="en-US" sz="1400" b="0" kern="0" dirty="0">
                <a:latin typeface="Times New Roman" panose="02020603050405020304" pitchFamily="18" charset="0"/>
                <a:ea typeface="ＭＳ Ｐゴシック" charset="-128"/>
                <a:cs typeface="Times New Roman" panose="02020603050405020304" pitchFamily="18" charset="0"/>
              </a:rPr>
              <a:t>2</a:t>
            </a:r>
            <a:r>
              <a:rPr lang="en-US" altLang="en-US" sz="3200" b="0" i="1" kern="0" dirty="0">
                <a:latin typeface="Times New Roman" panose="02020603050405020304" pitchFamily="18" charset="0"/>
                <a:ea typeface="ＭＳ Ｐゴシック" charset="-128"/>
                <a:cs typeface="Times New Roman" panose="02020603050405020304" pitchFamily="18" charset="0"/>
              </a:rPr>
              <a:t> </a:t>
            </a:r>
            <a:r>
              <a:rPr lang="en-US" altLang="en-US" sz="3200" b="0" kern="0" dirty="0">
                <a:latin typeface="Times New Roman" panose="02020603050405020304" pitchFamily="18" charset="0"/>
                <a:ea typeface="ＭＳ Ｐゴシック" charset="-128"/>
                <a:cs typeface="Times New Roman" panose="02020603050405020304" pitchFamily="18" charset="0"/>
              </a:rPr>
              <a:t>+…+ </a:t>
            </a:r>
            <a:r>
              <a:rPr lang="en-US" altLang="en-US" sz="3200" b="0" i="1" kern="0" dirty="0">
                <a:latin typeface="Times New Roman" panose="02020603050405020304" pitchFamily="18" charset="0"/>
                <a:cs typeface="Times New Roman" panose="02020603050405020304" pitchFamily="18" charset="0"/>
              </a:rPr>
              <a:t>b</a:t>
            </a:r>
            <a:endParaRPr lang="en-US" altLang="en-US" sz="3200" b="0" i="1" kern="0" dirty="0">
              <a:latin typeface="Times New Roman" panose="02020603050405020304" pitchFamily="18" charset="0"/>
              <a:ea typeface="ＭＳ Ｐゴシック" charset="-128"/>
              <a:cs typeface="Times New Roman" panose="02020603050405020304" pitchFamily="18" charset="0"/>
            </a:endParaRPr>
          </a:p>
        </p:txBody>
      </p:sp>
      <p:sp>
        <p:nvSpPr>
          <p:cNvPr id="2" name="Google Shape;409;p56">
            <a:extLst>
              <a:ext uri="{FF2B5EF4-FFF2-40B4-BE49-F238E27FC236}">
                <a16:creationId xmlns:a16="http://schemas.microsoft.com/office/drawing/2014/main" id="{0CF39D6A-CBAF-F98F-A80C-B6DE3249D196}"/>
              </a:ext>
            </a:extLst>
          </p:cNvPr>
          <p:cNvSpPr/>
          <p:nvPr/>
        </p:nvSpPr>
        <p:spPr>
          <a:xfrm>
            <a:off x="4572000" y="3657600"/>
            <a:ext cx="1091100" cy="1091100"/>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 name="Google Shape;410;p56">
            <a:extLst>
              <a:ext uri="{FF2B5EF4-FFF2-40B4-BE49-F238E27FC236}">
                <a16:creationId xmlns:a16="http://schemas.microsoft.com/office/drawing/2014/main" id="{F167E942-78B9-6AFD-C24E-B0B8C4B98162}"/>
              </a:ext>
            </a:extLst>
          </p:cNvPr>
          <p:cNvSpPr/>
          <p:nvPr/>
        </p:nvSpPr>
        <p:spPr>
          <a:xfrm>
            <a:off x="2587335" y="2613802"/>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6" name="Google Shape;411;p56">
            <a:extLst>
              <a:ext uri="{FF2B5EF4-FFF2-40B4-BE49-F238E27FC236}">
                <a16:creationId xmlns:a16="http://schemas.microsoft.com/office/drawing/2014/main" id="{7E3BF129-68E0-1045-7551-FD262F1F4862}"/>
              </a:ext>
            </a:extLst>
          </p:cNvPr>
          <p:cNvSpPr/>
          <p:nvPr/>
        </p:nvSpPr>
        <p:spPr>
          <a:xfrm>
            <a:off x="2587335" y="3154129"/>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412;p56">
            <a:extLst>
              <a:ext uri="{FF2B5EF4-FFF2-40B4-BE49-F238E27FC236}">
                <a16:creationId xmlns:a16="http://schemas.microsoft.com/office/drawing/2014/main" id="{F41FE473-B633-FB28-0708-DBEC31295A51}"/>
              </a:ext>
            </a:extLst>
          </p:cNvPr>
          <p:cNvSpPr/>
          <p:nvPr/>
        </p:nvSpPr>
        <p:spPr>
          <a:xfrm>
            <a:off x="2587335" y="3756638"/>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0" name="Google Shape;413;p56">
            <a:extLst>
              <a:ext uri="{FF2B5EF4-FFF2-40B4-BE49-F238E27FC236}">
                <a16:creationId xmlns:a16="http://schemas.microsoft.com/office/drawing/2014/main" id="{D33A8A72-95A6-2B1F-FCF6-883C81AC5A24}"/>
              </a:ext>
            </a:extLst>
          </p:cNvPr>
          <p:cNvSpPr/>
          <p:nvPr/>
        </p:nvSpPr>
        <p:spPr>
          <a:xfrm>
            <a:off x="2587335" y="4374735"/>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13" name="Google Shape;416;p56">
            <a:extLst>
              <a:ext uri="{FF2B5EF4-FFF2-40B4-BE49-F238E27FC236}">
                <a16:creationId xmlns:a16="http://schemas.microsoft.com/office/drawing/2014/main" id="{D7981718-DFD6-3E2F-3B8C-A888A6289B5B}"/>
              </a:ext>
            </a:extLst>
          </p:cNvPr>
          <p:cNvCxnSpPr>
            <a:stCxn id="5" idx="6"/>
            <a:endCxn id="2" idx="1"/>
          </p:cNvCxnSpPr>
          <p:nvPr/>
        </p:nvCxnSpPr>
        <p:spPr>
          <a:xfrm>
            <a:off x="2977035" y="2808502"/>
            <a:ext cx="1754700" cy="100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17;p56">
            <a:extLst>
              <a:ext uri="{FF2B5EF4-FFF2-40B4-BE49-F238E27FC236}">
                <a16:creationId xmlns:a16="http://schemas.microsoft.com/office/drawing/2014/main" id="{1272FC53-E2E0-A567-C6DB-1E282AEB1F9D}"/>
              </a:ext>
            </a:extLst>
          </p:cNvPr>
          <p:cNvCxnSpPr>
            <a:stCxn id="6" idx="6"/>
          </p:cNvCxnSpPr>
          <p:nvPr/>
        </p:nvCxnSpPr>
        <p:spPr>
          <a:xfrm>
            <a:off x="2977035" y="3348829"/>
            <a:ext cx="1693800" cy="60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 name="Google Shape;418;p56">
            <a:extLst>
              <a:ext uri="{FF2B5EF4-FFF2-40B4-BE49-F238E27FC236}">
                <a16:creationId xmlns:a16="http://schemas.microsoft.com/office/drawing/2014/main" id="{18DD953D-1662-2164-980F-71558EB4AC0E}"/>
              </a:ext>
            </a:extLst>
          </p:cNvPr>
          <p:cNvCxnSpPr>
            <a:stCxn id="7" idx="6"/>
          </p:cNvCxnSpPr>
          <p:nvPr/>
        </p:nvCxnSpPr>
        <p:spPr>
          <a:xfrm>
            <a:off x="2977035" y="3951338"/>
            <a:ext cx="1595100" cy="116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9;p56">
            <a:extLst>
              <a:ext uri="{FF2B5EF4-FFF2-40B4-BE49-F238E27FC236}">
                <a16:creationId xmlns:a16="http://schemas.microsoft.com/office/drawing/2014/main" id="{92FE0891-DF21-F4EE-F464-FEF8E51641D3}"/>
              </a:ext>
            </a:extLst>
          </p:cNvPr>
          <p:cNvCxnSpPr>
            <a:stCxn id="10" idx="6"/>
          </p:cNvCxnSpPr>
          <p:nvPr/>
        </p:nvCxnSpPr>
        <p:spPr>
          <a:xfrm rot="10800000" flipH="1">
            <a:off x="2977035" y="4296735"/>
            <a:ext cx="1595100" cy="27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21;p56">
            <a:extLst>
              <a:ext uri="{FF2B5EF4-FFF2-40B4-BE49-F238E27FC236}">
                <a16:creationId xmlns:a16="http://schemas.microsoft.com/office/drawing/2014/main" id="{8E52A0E4-953E-FE32-17E6-1097207BFF95}"/>
              </a:ext>
            </a:extLst>
          </p:cNvPr>
          <p:cNvCxnSpPr>
            <a:cxnSpLocks/>
          </p:cNvCxnSpPr>
          <p:nvPr/>
        </p:nvCxnSpPr>
        <p:spPr>
          <a:xfrm rot="10800000" flipH="1">
            <a:off x="2977035" y="4535672"/>
            <a:ext cx="1683300" cy="1176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 name="Google Shape;422;p56">
            <a:extLst>
              <a:ext uri="{FF2B5EF4-FFF2-40B4-BE49-F238E27FC236}">
                <a16:creationId xmlns:a16="http://schemas.microsoft.com/office/drawing/2014/main" id="{52FC5F8D-DE27-AD86-C75F-15530A19DF81}"/>
              </a:ext>
            </a:extLst>
          </p:cNvPr>
          <p:cNvCxnSpPr/>
          <p:nvPr/>
        </p:nvCxnSpPr>
        <p:spPr>
          <a:xfrm rot="10800000" flipH="1">
            <a:off x="5663045" y="4172187"/>
            <a:ext cx="628500" cy="7800"/>
          </a:xfrm>
          <a:prstGeom prst="straightConnector1">
            <a:avLst/>
          </a:prstGeom>
          <a:noFill/>
          <a:ln w="9525" cap="flat" cmpd="sng">
            <a:solidFill>
              <a:schemeClr val="accent1"/>
            </a:solidFill>
            <a:prstDash val="solid"/>
            <a:miter lim="800000"/>
            <a:headEnd type="none" w="sm" len="sm"/>
            <a:tailEnd type="triangle" w="med" len="med"/>
          </a:ln>
        </p:spPr>
      </p:cxnSp>
      <p:sp>
        <p:nvSpPr>
          <p:cNvPr id="27" name="TextBox 26">
            <a:extLst>
              <a:ext uri="{FF2B5EF4-FFF2-40B4-BE49-F238E27FC236}">
                <a16:creationId xmlns:a16="http://schemas.microsoft.com/office/drawing/2014/main" id="{BABA3AAA-EBAC-14B0-1E21-7997DC8288E2}"/>
              </a:ext>
            </a:extLst>
          </p:cNvPr>
          <p:cNvSpPr txBox="1"/>
          <p:nvPr/>
        </p:nvSpPr>
        <p:spPr>
          <a:xfrm>
            <a:off x="2587335" y="4953000"/>
            <a:ext cx="441146" cy="400110"/>
          </a:xfrm>
          <a:prstGeom prst="rect">
            <a:avLst/>
          </a:prstGeom>
          <a:noFill/>
        </p:spPr>
        <p:txBody>
          <a:bodyPr wrap="none" rtlCol="0">
            <a:spAutoFit/>
          </a:bodyPr>
          <a:lstStyle/>
          <a:p>
            <a:r>
              <a:rPr lang="en-US" dirty="0"/>
              <a:t>…</a:t>
            </a:r>
          </a:p>
        </p:txBody>
      </p:sp>
      <p:sp>
        <p:nvSpPr>
          <p:cNvPr id="29" name="TextBox 28">
            <a:extLst>
              <a:ext uri="{FF2B5EF4-FFF2-40B4-BE49-F238E27FC236}">
                <a16:creationId xmlns:a16="http://schemas.microsoft.com/office/drawing/2014/main" id="{37734553-D076-B1A4-3433-CFB3CE81210E}"/>
              </a:ext>
            </a:extLst>
          </p:cNvPr>
          <p:cNvSpPr txBox="1"/>
          <p:nvPr/>
        </p:nvSpPr>
        <p:spPr>
          <a:xfrm>
            <a:off x="3495606" y="266700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1</a:t>
            </a:r>
            <a:endParaRPr lang="en-US" sz="28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D2A1834-72FD-3F3E-25F5-2E2C50EF0EB5}"/>
              </a:ext>
            </a:extLst>
          </p:cNvPr>
          <p:cNvSpPr txBox="1"/>
          <p:nvPr/>
        </p:nvSpPr>
        <p:spPr>
          <a:xfrm>
            <a:off x="3505200" y="3147983"/>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2</a:t>
            </a:r>
            <a:endParaRPr lang="en-US" sz="28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A9AFEEE-2C78-C883-27D7-9474FCCB59D9}"/>
              </a:ext>
            </a:extLst>
          </p:cNvPr>
          <p:cNvSpPr txBox="1"/>
          <p:nvPr/>
        </p:nvSpPr>
        <p:spPr>
          <a:xfrm>
            <a:off x="3505200" y="359158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3</a:t>
            </a:r>
            <a:endParaRPr lang="en-US" sz="2800" b="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A4BFAB7-5FDD-A63A-2A3B-F9A136C8F02F}"/>
              </a:ext>
            </a:extLst>
          </p:cNvPr>
          <p:cNvSpPr txBox="1"/>
          <p:nvPr/>
        </p:nvSpPr>
        <p:spPr>
          <a:xfrm>
            <a:off x="3505200" y="397258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4</a:t>
            </a:r>
            <a:endParaRPr lang="en-US" sz="2800"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A9C81AD8-8E61-826B-89D7-31CEE68D5B4C}"/>
              </a:ext>
            </a:extLst>
          </p:cNvPr>
          <p:cNvSpPr txBox="1"/>
          <p:nvPr/>
        </p:nvSpPr>
        <p:spPr>
          <a:xfrm>
            <a:off x="3505200" y="4648200"/>
            <a:ext cx="513282" cy="523220"/>
          </a:xfrm>
          <a:prstGeom prst="rect">
            <a:avLst/>
          </a:prstGeom>
          <a:noFill/>
        </p:spPr>
        <p:txBody>
          <a:bodyPr wrap="none" rtlCol="0">
            <a:spAutoFit/>
          </a:bodyPr>
          <a:lstStyle/>
          <a:p>
            <a:r>
              <a:rPr lang="en-US" sz="2800" b="0" i="1" dirty="0" err="1">
                <a:latin typeface="Times New Roman" panose="02020603050405020304" pitchFamily="18" charset="0"/>
                <a:cs typeface="Times New Roman" panose="02020603050405020304" pitchFamily="18" charset="0"/>
              </a:rPr>
              <a:t>w</a:t>
            </a:r>
            <a:r>
              <a:rPr lang="en-US" sz="1400" b="0" dirty="0" err="1">
                <a:latin typeface="Times New Roman" panose="02020603050405020304" pitchFamily="18" charset="0"/>
                <a:cs typeface="Times New Roman" panose="02020603050405020304" pitchFamily="18" charset="0"/>
              </a:rPr>
              <a:t>n</a:t>
            </a:r>
            <a:endParaRPr lang="en-US" sz="2800" b="0" dirty="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85B1B09A-6D33-2240-DC25-6D9F20A04FBD}"/>
              </a:ext>
            </a:extLst>
          </p:cNvPr>
          <p:cNvSpPr/>
          <p:nvPr/>
        </p:nvSpPr>
        <p:spPr bwMode="auto">
          <a:xfrm>
            <a:off x="2577054" y="5541739"/>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05A4345C-6E15-FFA1-5769-369E0141E29F}"/>
              </a:ext>
            </a:extLst>
          </p:cNvPr>
          <p:cNvSpPr txBox="1"/>
          <p:nvPr/>
        </p:nvSpPr>
        <p:spPr>
          <a:xfrm>
            <a:off x="2587335" y="5512218"/>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d</a:t>
            </a:r>
            <a:endParaRPr lang="en-US" b="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5E29E887-0D64-6279-E212-FC07B96AC5A0}"/>
              </a:ext>
            </a:extLst>
          </p:cNvPr>
          <p:cNvSpPr txBox="1"/>
          <p:nvPr/>
        </p:nvSpPr>
        <p:spPr>
          <a:xfrm>
            <a:off x="6301404" y="3936772"/>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B421C62E-09EC-D944-B56C-8814D807CB3D}"/>
              </a:ext>
            </a:extLst>
          </p:cNvPr>
          <p:cNvSpPr/>
          <p:nvPr/>
        </p:nvSpPr>
        <p:spPr bwMode="auto">
          <a:xfrm>
            <a:off x="4925455" y="5317283"/>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0" name="Google Shape;421;p56">
            <a:extLst>
              <a:ext uri="{FF2B5EF4-FFF2-40B4-BE49-F238E27FC236}">
                <a16:creationId xmlns:a16="http://schemas.microsoft.com/office/drawing/2014/main" id="{86DC3834-4271-3471-1E71-A7FE7DE3C8D3}"/>
              </a:ext>
            </a:extLst>
          </p:cNvPr>
          <p:cNvCxnSpPr>
            <a:cxnSpLocks/>
            <a:stCxn id="39" idx="0"/>
            <a:endCxn id="2" idx="4"/>
          </p:cNvCxnSpPr>
          <p:nvPr/>
        </p:nvCxnSpPr>
        <p:spPr>
          <a:xfrm flipV="1">
            <a:off x="5117550" y="4748700"/>
            <a:ext cx="0" cy="568583"/>
          </a:xfrm>
          <a:prstGeom prst="straightConnector1">
            <a:avLst/>
          </a:prstGeom>
          <a:noFill/>
          <a:ln w="9525" cap="flat" cmpd="sng">
            <a:solidFill>
              <a:schemeClr val="accent1"/>
            </a:solidFill>
            <a:prstDash val="solid"/>
            <a:miter lim="800000"/>
            <a:headEnd type="none" w="sm" len="sm"/>
            <a:tailEnd type="triangle" w="med" len="med"/>
          </a:ln>
        </p:spPr>
      </p:cxnSp>
      <p:sp>
        <p:nvSpPr>
          <p:cNvPr id="43" name="TextBox 42">
            <a:extLst>
              <a:ext uri="{FF2B5EF4-FFF2-40B4-BE49-F238E27FC236}">
                <a16:creationId xmlns:a16="http://schemas.microsoft.com/office/drawing/2014/main" id="{A672C1C5-11A9-E751-8EBF-4310384B1626}"/>
              </a:ext>
            </a:extLst>
          </p:cNvPr>
          <p:cNvSpPr txBox="1"/>
          <p:nvPr/>
        </p:nvSpPr>
        <p:spPr>
          <a:xfrm>
            <a:off x="4953000" y="5308131"/>
            <a:ext cx="312906" cy="330669"/>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b</a:t>
            </a:r>
            <a:endParaRPr lang="en-US" b="0" dirty="0">
              <a:latin typeface="Times New Roman" panose="02020603050405020304" pitchFamily="18" charset="0"/>
              <a:cs typeface="Times New Roman" panose="02020603050405020304" pitchFamily="18" charset="0"/>
            </a:endParaRPr>
          </a:p>
        </p:txBody>
      </p:sp>
      <p:sp>
        <p:nvSpPr>
          <p:cNvPr id="44" name="Oval Callout 43">
            <a:extLst>
              <a:ext uri="{FF2B5EF4-FFF2-40B4-BE49-F238E27FC236}">
                <a16:creationId xmlns:a16="http://schemas.microsoft.com/office/drawing/2014/main" id="{82733896-9A4B-4C1D-9BE0-E6A532AF6070}"/>
              </a:ext>
            </a:extLst>
          </p:cNvPr>
          <p:cNvSpPr/>
          <p:nvPr/>
        </p:nvSpPr>
        <p:spPr bwMode="auto">
          <a:xfrm>
            <a:off x="7294469" y="1447800"/>
            <a:ext cx="1305944" cy="1348848"/>
          </a:xfrm>
          <a:prstGeom prst="wedgeEllipseCallout">
            <a:avLst>
              <a:gd name="adj1" fmla="val -67657"/>
              <a:gd name="adj2" fmla="val -16213"/>
            </a:avLst>
          </a:prstGeom>
          <a:solidFill>
            <a:schemeClr val="bg1"/>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9"/>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Instead of a and b we use w</a:t>
            </a:r>
            <a:r>
              <a:rPr kumimoji="0" lang="en-US" sz="9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1</a:t>
            </a: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a:t>
            </a:r>
            <a:r>
              <a:rPr kumimoji="0" lang="en-US" sz="9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2</a:t>
            </a: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b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and b</a:t>
            </a:r>
          </a:p>
        </p:txBody>
      </p:sp>
      <p:sp>
        <p:nvSpPr>
          <p:cNvPr id="48" name="Oval Callout 47">
            <a:extLst>
              <a:ext uri="{FF2B5EF4-FFF2-40B4-BE49-F238E27FC236}">
                <a16:creationId xmlns:a16="http://schemas.microsoft.com/office/drawing/2014/main" id="{1E9BC807-E1E3-247F-F01E-46C84FC31A27}"/>
              </a:ext>
            </a:extLst>
          </p:cNvPr>
          <p:cNvSpPr/>
          <p:nvPr/>
        </p:nvSpPr>
        <p:spPr bwMode="auto">
          <a:xfrm>
            <a:off x="3565574" y="5638800"/>
            <a:ext cx="1305944" cy="1128882"/>
          </a:xfrm>
          <a:prstGeom prst="wedgeEllipseCallout">
            <a:avLst>
              <a:gd name="adj1" fmla="val -28852"/>
              <a:gd name="adj2" fmla="val -64033"/>
            </a:avLst>
          </a:prstGeom>
          <a:solidFill>
            <a:schemeClr val="bg1"/>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9"/>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 call all these numbers: </a:t>
            </a:r>
            <a:r>
              <a:rPr kumimoji="0" lang="en-US" sz="120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weights</a:t>
            </a:r>
          </a:p>
        </p:txBody>
      </p:sp>
    </p:spTree>
    <p:extLst>
      <p:ext uri="{BB962C8B-B14F-4D97-AF65-F5344CB8AC3E}">
        <p14:creationId xmlns:p14="http://schemas.microsoft.com/office/powerpoint/2010/main" val="3229026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C8433B9-B5EB-8C37-D470-EA64CE7C0268}"/>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0E23A27F-A9FD-0B0B-2698-3D987E0B2E11}"/>
              </a:ext>
            </a:extLst>
          </p:cNvPr>
          <p:cNvSpPr>
            <a:spLocks noGrp="1" noChangeArrowheads="1"/>
          </p:cNvSpPr>
          <p:nvPr>
            <p:ph type="title"/>
          </p:nvPr>
        </p:nvSpPr>
        <p:spPr/>
        <p:txBody>
          <a:bodyPr/>
          <a:lstStyle/>
          <a:p>
            <a:pPr>
              <a:defRPr/>
            </a:pPr>
            <a:r>
              <a:rPr lang="en-US" dirty="0">
                <a:cs typeface="+mj-cs"/>
              </a:rPr>
              <a:t>Artificial neuron</a:t>
            </a:r>
          </a:p>
        </p:txBody>
      </p:sp>
      <p:sp>
        <p:nvSpPr>
          <p:cNvPr id="8" name="Rectangle 89">
            <a:extLst>
              <a:ext uri="{FF2B5EF4-FFF2-40B4-BE49-F238E27FC236}">
                <a16:creationId xmlns:a16="http://schemas.microsoft.com/office/drawing/2014/main" id="{12ED7BAA-7098-3550-F79A-8A69155FE9E8}"/>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And this seems to be similar to a brain neuron.</a:t>
            </a:r>
          </a:p>
        </p:txBody>
      </p:sp>
      <p:sp>
        <p:nvSpPr>
          <p:cNvPr id="3" name="TextBox 2">
            <a:extLst>
              <a:ext uri="{FF2B5EF4-FFF2-40B4-BE49-F238E27FC236}">
                <a16:creationId xmlns:a16="http://schemas.microsoft.com/office/drawing/2014/main" id="{DC1D86BC-C3C2-438A-933B-C7935FE38FB0}"/>
              </a:ext>
            </a:extLst>
          </p:cNvPr>
          <p:cNvSpPr txBox="1"/>
          <p:nvPr/>
        </p:nvSpPr>
        <p:spPr>
          <a:xfrm>
            <a:off x="3124200" y="1600200"/>
            <a:ext cx="4572000" cy="584775"/>
          </a:xfrm>
          <a:prstGeom prst="rect">
            <a:avLst/>
          </a:prstGeom>
          <a:noFill/>
        </p:spPr>
        <p:txBody>
          <a:bodyPr wrap="square">
            <a:spAutoFit/>
          </a:bodyPr>
          <a:lstStyle/>
          <a:p>
            <a:pPr marL="0" indent="0" algn="l">
              <a:buNone/>
            </a:pPr>
            <a:r>
              <a:rPr lang="en-US" altLang="en-US" sz="3200" b="0" i="1" kern="0" dirty="0">
                <a:latin typeface="Times New Roman" panose="02020603050405020304" pitchFamily="18" charset="0"/>
                <a:ea typeface="ＭＳ Ｐゴシック" charset="-128"/>
                <a:cs typeface="Times New Roman" panose="02020603050405020304" pitchFamily="18" charset="0"/>
              </a:rPr>
              <a:t>y</a:t>
            </a:r>
            <a:r>
              <a:rPr lang="en-US" altLang="en-US" sz="3200" b="0" kern="0" dirty="0">
                <a:latin typeface="Times New Roman" panose="02020603050405020304" pitchFamily="18" charset="0"/>
                <a:ea typeface="ＭＳ Ｐゴシック" charset="-128"/>
                <a:cs typeface="Times New Roman" panose="02020603050405020304" pitchFamily="18" charset="0"/>
              </a:rPr>
              <a:t> = </a:t>
            </a:r>
            <a:r>
              <a:rPr lang="en-US" altLang="en-US" sz="3200" b="0" i="1" kern="0" dirty="0">
                <a:latin typeface="Times New Roman" panose="02020603050405020304" pitchFamily="18" charset="0"/>
                <a:cs typeface="Times New Roman" panose="02020603050405020304" pitchFamily="18" charset="0"/>
              </a:rPr>
              <a:t>w</a:t>
            </a:r>
            <a:r>
              <a:rPr lang="en-US" altLang="en-US" sz="1600" b="0" kern="0" dirty="0">
                <a:latin typeface="Times New Roman" panose="02020603050405020304" pitchFamily="18" charset="0"/>
                <a:ea typeface="ＭＳ Ｐゴシック" charset="-128"/>
                <a:cs typeface="Times New Roman" panose="02020603050405020304" pitchFamily="18" charset="0"/>
              </a:rPr>
              <a:t>1</a:t>
            </a:r>
            <a:r>
              <a:rPr lang="en-US" altLang="en-US" sz="3200" b="0" i="1" kern="0" dirty="0">
                <a:latin typeface="Times New Roman" panose="02020603050405020304" pitchFamily="18" charset="0"/>
                <a:ea typeface="ＭＳ Ｐゴシック" charset="-128"/>
                <a:cs typeface="Times New Roman" panose="02020603050405020304" pitchFamily="18" charset="0"/>
              </a:rPr>
              <a:t>x</a:t>
            </a:r>
            <a:r>
              <a:rPr lang="en-US" altLang="en-US" sz="1400" b="0" kern="0" dirty="0">
                <a:latin typeface="Times New Roman" panose="02020603050405020304" pitchFamily="18" charset="0"/>
                <a:ea typeface="ＭＳ Ｐゴシック" charset="-128"/>
                <a:cs typeface="Times New Roman" panose="02020603050405020304" pitchFamily="18" charset="0"/>
              </a:rPr>
              <a:t>1</a:t>
            </a:r>
            <a:r>
              <a:rPr lang="en-US" altLang="en-US" sz="3200" b="0" i="1" kern="0" dirty="0">
                <a:latin typeface="Times New Roman" panose="02020603050405020304" pitchFamily="18" charset="0"/>
                <a:ea typeface="ＭＳ Ｐゴシック" charset="-128"/>
                <a:cs typeface="Times New Roman" panose="02020603050405020304" pitchFamily="18" charset="0"/>
              </a:rPr>
              <a:t> + w</a:t>
            </a:r>
            <a:r>
              <a:rPr lang="en-US" altLang="en-US" sz="1400" b="0" kern="0" dirty="0">
                <a:latin typeface="Times New Roman" panose="02020603050405020304" pitchFamily="18" charset="0"/>
                <a:ea typeface="ＭＳ Ｐゴシック" charset="-128"/>
                <a:cs typeface="Times New Roman" panose="02020603050405020304" pitchFamily="18" charset="0"/>
              </a:rPr>
              <a:t>2</a:t>
            </a:r>
            <a:r>
              <a:rPr lang="en-US" altLang="en-US" sz="3200" b="0" i="1" kern="0" dirty="0">
                <a:latin typeface="Times New Roman" panose="02020603050405020304" pitchFamily="18" charset="0"/>
                <a:ea typeface="ＭＳ Ｐゴシック" charset="-128"/>
                <a:cs typeface="Times New Roman" panose="02020603050405020304" pitchFamily="18" charset="0"/>
              </a:rPr>
              <a:t>x</a:t>
            </a:r>
            <a:r>
              <a:rPr lang="en-US" altLang="en-US" sz="1400" b="0" kern="0" dirty="0">
                <a:latin typeface="Times New Roman" panose="02020603050405020304" pitchFamily="18" charset="0"/>
                <a:ea typeface="ＭＳ Ｐゴシック" charset="-128"/>
                <a:cs typeface="Times New Roman" panose="02020603050405020304" pitchFamily="18" charset="0"/>
              </a:rPr>
              <a:t>2</a:t>
            </a:r>
            <a:r>
              <a:rPr lang="en-US" altLang="en-US" sz="3200" b="0" i="1" kern="0" dirty="0">
                <a:latin typeface="Times New Roman" panose="02020603050405020304" pitchFamily="18" charset="0"/>
                <a:ea typeface="ＭＳ Ｐゴシック" charset="-128"/>
                <a:cs typeface="Times New Roman" panose="02020603050405020304" pitchFamily="18" charset="0"/>
              </a:rPr>
              <a:t> </a:t>
            </a:r>
            <a:r>
              <a:rPr lang="en-US" altLang="en-US" sz="3200" b="0" kern="0" dirty="0">
                <a:latin typeface="Times New Roman" panose="02020603050405020304" pitchFamily="18" charset="0"/>
                <a:ea typeface="ＭＳ Ｐゴシック" charset="-128"/>
                <a:cs typeface="Times New Roman" panose="02020603050405020304" pitchFamily="18" charset="0"/>
              </a:rPr>
              <a:t>+…+ </a:t>
            </a:r>
            <a:r>
              <a:rPr lang="en-US" altLang="en-US" sz="3200" b="0" i="1" kern="0" dirty="0">
                <a:latin typeface="Times New Roman" panose="02020603050405020304" pitchFamily="18" charset="0"/>
                <a:cs typeface="Times New Roman" panose="02020603050405020304" pitchFamily="18" charset="0"/>
              </a:rPr>
              <a:t>b</a:t>
            </a:r>
            <a:endParaRPr lang="en-US" altLang="en-US" sz="3200" b="0" i="1" kern="0" dirty="0">
              <a:latin typeface="Times New Roman" panose="02020603050405020304" pitchFamily="18" charset="0"/>
              <a:ea typeface="ＭＳ Ｐゴシック" charset="-128"/>
              <a:cs typeface="Times New Roman" panose="02020603050405020304" pitchFamily="18" charset="0"/>
            </a:endParaRPr>
          </a:p>
        </p:txBody>
      </p:sp>
      <p:grpSp>
        <p:nvGrpSpPr>
          <p:cNvPr id="4" name="Group 3">
            <a:extLst>
              <a:ext uri="{FF2B5EF4-FFF2-40B4-BE49-F238E27FC236}">
                <a16:creationId xmlns:a16="http://schemas.microsoft.com/office/drawing/2014/main" id="{BA3DBE01-6BF9-C424-88B0-43F48B123793}"/>
              </a:ext>
            </a:extLst>
          </p:cNvPr>
          <p:cNvGrpSpPr/>
          <p:nvPr/>
        </p:nvGrpSpPr>
        <p:grpSpPr>
          <a:xfrm>
            <a:off x="849947" y="2203959"/>
            <a:ext cx="2274253" cy="1831450"/>
            <a:chOff x="2577054" y="2613802"/>
            <a:chExt cx="4178503" cy="3364938"/>
          </a:xfrm>
        </p:grpSpPr>
        <p:sp>
          <p:nvSpPr>
            <p:cNvPr id="2" name="Google Shape;409;p56">
              <a:extLst>
                <a:ext uri="{FF2B5EF4-FFF2-40B4-BE49-F238E27FC236}">
                  <a16:creationId xmlns:a16="http://schemas.microsoft.com/office/drawing/2014/main" id="{2E2278E0-CEC3-5019-3576-63676B921526}"/>
                </a:ext>
              </a:extLst>
            </p:cNvPr>
            <p:cNvSpPr/>
            <p:nvPr/>
          </p:nvSpPr>
          <p:spPr>
            <a:xfrm>
              <a:off x="4572000" y="3657600"/>
              <a:ext cx="1091100" cy="1091100"/>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latin typeface="Calibri"/>
                  <a:ea typeface="Calibri"/>
                  <a:cs typeface="Calibri"/>
                  <a:sym typeface="Calibri"/>
                </a:rPr>
                <a:t> </a:t>
              </a:r>
              <a:endParaRPr sz="600" dirty="0"/>
            </a:p>
          </p:txBody>
        </p:sp>
        <p:sp>
          <p:nvSpPr>
            <p:cNvPr id="5" name="Google Shape;410;p56">
              <a:extLst>
                <a:ext uri="{FF2B5EF4-FFF2-40B4-BE49-F238E27FC236}">
                  <a16:creationId xmlns:a16="http://schemas.microsoft.com/office/drawing/2014/main" id="{C5FEEB82-6457-0B45-6C87-6A57A76D2CE0}"/>
                </a:ext>
              </a:extLst>
            </p:cNvPr>
            <p:cNvSpPr/>
            <p:nvPr/>
          </p:nvSpPr>
          <p:spPr>
            <a:xfrm>
              <a:off x="2587335" y="2613802"/>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latin typeface="Calibri"/>
                  <a:ea typeface="Calibri"/>
                  <a:cs typeface="Calibri"/>
                  <a:sym typeface="Calibri"/>
                </a:rPr>
                <a:t> </a:t>
              </a:r>
              <a:endParaRPr sz="600"/>
            </a:p>
          </p:txBody>
        </p:sp>
        <p:sp>
          <p:nvSpPr>
            <p:cNvPr id="6" name="Google Shape;411;p56">
              <a:extLst>
                <a:ext uri="{FF2B5EF4-FFF2-40B4-BE49-F238E27FC236}">
                  <a16:creationId xmlns:a16="http://schemas.microsoft.com/office/drawing/2014/main" id="{1AF7E39B-5882-279B-94A8-FB04914EE03E}"/>
                </a:ext>
              </a:extLst>
            </p:cNvPr>
            <p:cNvSpPr/>
            <p:nvPr/>
          </p:nvSpPr>
          <p:spPr>
            <a:xfrm>
              <a:off x="2587335" y="3154129"/>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latin typeface="Calibri"/>
                  <a:ea typeface="Calibri"/>
                  <a:cs typeface="Calibri"/>
                  <a:sym typeface="Calibri"/>
                </a:rPr>
                <a:t> </a:t>
              </a:r>
              <a:endParaRPr sz="600"/>
            </a:p>
          </p:txBody>
        </p:sp>
        <p:sp>
          <p:nvSpPr>
            <p:cNvPr id="7" name="Google Shape;412;p56">
              <a:extLst>
                <a:ext uri="{FF2B5EF4-FFF2-40B4-BE49-F238E27FC236}">
                  <a16:creationId xmlns:a16="http://schemas.microsoft.com/office/drawing/2014/main" id="{326E3F2A-9F7B-92AC-C319-396A6D4166AB}"/>
                </a:ext>
              </a:extLst>
            </p:cNvPr>
            <p:cNvSpPr/>
            <p:nvPr/>
          </p:nvSpPr>
          <p:spPr>
            <a:xfrm>
              <a:off x="2587335" y="3756638"/>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latin typeface="Calibri"/>
                  <a:ea typeface="Calibri"/>
                  <a:cs typeface="Calibri"/>
                  <a:sym typeface="Calibri"/>
                </a:rPr>
                <a:t> </a:t>
              </a:r>
              <a:endParaRPr sz="600"/>
            </a:p>
          </p:txBody>
        </p:sp>
        <p:sp>
          <p:nvSpPr>
            <p:cNvPr id="10" name="Google Shape;413;p56">
              <a:extLst>
                <a:ext uri="{FF2B5EF4-FFF2-40B4-BE49-F238E27FC236}">
                  <a16:creationId xmlns:a16="http://schemas.microsoft.com/office/drawing/2014/main" id="{BF868F01-0A0B-30D4-B8BB-C922CDA9D6D4}"/>
                </a:ext>
              </a:extLst>
            </p:cNvPr>
            <p:cNvSpPr/>
            <p:nvPr/>
          </p:nvSpPr>
          <p:spPr>
            <a:xfrm>
              <a:off x="2587335" y="4374735"/>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a:latin typeface="Calibri"/>
                  <a:ea typeface="Calibri"/>
                  <a:cs typeface="Calibri"/>
                  <a:sym typeface="Calibri"/>
                </a:rPr>
                <a:t> </a:t>
              </a:r>
              <a:endParaRPr sz="600"/>
            </a:p>
          </p:txBody>
        </p:sp>
        <p:cxnSp>
          <p:nvCxnSpPr>
            <p:cNvPr id="13" name="Google Shape;416;p56">
              <a:extLst>
                <a:ext uri="{FF2B5EF4-FFF2-40B4-BE49-F238E27FC236}">
                  <a16:creationId xmlns:a16="http://schemas.microsoft.com/office/drawing/2014/main" id="{194B6E2C-EAB8-73C4-D698-7D194AC9863C}"/>
                </a:ext>
              </a:extLst>
            </p:cNvPr>
            <p:cNvCxnSpPr>
              <a:stCxn id="5" idx="6"/>
              <a:endCxn id="2" idx="1"/>
            </p:cNvCxnSpPr>
            <p:nvPr/>
          </p:nvCxnSpPr>
          <p:spPr>
            <a:xfrm>
              <a:off x="2977035" y="2808502"/>
              <a:ext cx="1754700" cy="100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17;p56">
              <a:extLst>
                <a:ext uri="{FF2B5EF4-FFF2-40B4-BE49-F238E27FC236}">
                  <a16:creationId xmlns:a16="http://schemas.microsoft.com/office/drawing/2014/main" id="{89CCE5D4-4F07-4C59-9CEC-A0E558CE6D9E}"/>
                </a:ext>
              </a:extLst>
            </p:cNvPr>
            <p:cNvCxnSpPr>
              <a:stCxn id="6" idx="6"/>
            </p:cNvCxnSpPr>
            <p:nvPr/>
          </p:nvCxnSpPr>
          <p:spPr>
            <a:xfrm>
              <a:off x="2977035" y="3348829"/>
              <a:ext cx="1693800" cy="60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 name="Google Shape;418;p56">
              <a:extLst>
                <a:ext uri="{FF2B5EF4-FFF2-40B4-BE49-F238E27FC236}">
                  <a16:creationId xmlns:a16="http://schemas.microsoft.com/office/drawing/2014/main" id="{CD2905CF-3339-8515-B1D5-F717547EE112}"/>
                </a:ext>
              </a:extLst>
            </p:cNvPr>
            <p:cNvCxnSpPr>
              <a:stCxn id="7" idx="6"/>
            </p:cNvCxnSpPr>
            <p:nvPr/>
          </p:nvCxnSpPr>
          <p:spPr>
            <a:xfrm>
              <a:off x="2977035" y="3951338"/>
              <a:ext cx="1595100" cy="116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9;p56">
              <a:extLst>
                <a:ext uri="{FF2B5EF4-FFF2-40B4-BE49-F238E27FC236}">
                  <a16:creationId xmlns:a16="http://schemas.microsoft.com/office/drawing/2014/main" id="{986A01DE-7244-9ED0-B460-581AEDAC772B}"/>
                </a:ext>
              </a:extLst>
            </p:cNvPr>
            <p:cNvCxnSpPr>
              <a:stCxn id="10" idx="6"/>
            </p:cNvCxnSpPr>
            <p:nvPr/>
          </p:nvCxnSpPr>
          <p:spPr>
            <a:xfrm rot="10800000" flipH="1">
              <a:off x="2977035" y="4296735"/>
              <a:ext cx="1595100" cy="27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21;p56">
              <a:extLst>
                <a:ext uri="{FF2B5EF4-FFF2-40B4-BE49-F238E27FC236}">
                  <a16:creationId xmlns:a16="http://schemas.microsoft.com/office/drawing/2014/main" id="{CD29FB2D-F736-B131-76B2-5A8334761C21}"/>
                </a:ext>
              </a:extLst>
            </p:cNvPr>
            <p:cNvCxnSpPr>
              <a:cxnSpLocks/>
            </p:cNvCxnSpPr>
            <p:nvPr/>
          </p:nvCxnSpPr>
          <p:spPr>
            <a:xfrm rot="10800000" flipH="1">
              <a:off x="2977035" y="4535672"/>
              <a:ext cx="1683300" cy="1176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 name="Google Shape;422;p56">
              <a:extLst>
                <a:ext uri="{FF2B5EF4-FFF2-40B4-BE49-F238E27FC236}">
                  <a16:creationId xmlns:a16="http://schemas.microsoft.com/office/drawing/2014/main" id="{64F2C2CA-E860-3EC8-3B74-F05D703F957D}"/>
                </a:ext>
              </a:extLst>
            </p:cNvPr>
            <p:cNvCxnSpPr/>
            <p:nvPr/>
          </p:nvCxnSpPr>
          <p:spPr>
            <a:xfrm rot="10800000" flipH="1">
              <a:off x="5663045" y="4172187"/>
              <a:ext cx="628500" cy="7800"/>
            </a:xfrm>
            <a:prstGeom prst="straightConnector1">
              <a:avLst/>
            </a:prstGeom>
            <a:noFill/>
            <a:ln w="9525" cap="flat" cmpd="sng">
              <a:solidFill>
                <a:schemeClr val="accent1"/>
              </a:solidFill>
              <a:prstDash val="solid"/>
              <a:miter lim="800000"/>
              <a:headEnd type="none" w="sm" len="sm"/>
              <a:tailEnd type="triangle" w="med" len="med"/>
            </a:ln>
          </p:spPr>
        </p:cxnSp>
        <p:sp>
          <p:nvSpPr>
            <p:cNvPr id="27" name="TextBox 26">
              <a:extLst>
                <a:ext uri="{FF2B5EF4-FFF2-40B4-BE49-F238E27FC236}">
                  <a16:creationId xmlns:a16="http://schemas.microsoft.com/office/drawing/2014/main" id="{3CA7C4FF-0564-3032-2223-5B2300BEA426}"/>
                </a:ext>
              </a:extLst>
            </p:cNvPr>
            <p:cNvSpPr txBox="1"/>
            <p:nvPr/>
          </p:nvSpPr>
          <p:spPr>
            <a:xfrm>
              <a:off x="2587336" y="4953000"/>
              <a:ext cx="598466" cy="480658"/>
            </a:xfrm>
            <a:prstGeom prst="rect">
              <a:avLst/>
            </a:prstGeom>
            <a:noFill/>
          </p:spPr>
          <p:txBody>
            <a:bodyPr wrap="none" rtlCol="0">
              <a:spAutoFit/>
            </a:bodyPr>
            <a:lstStyle/>
            <a:p>
              <a:r>
                <a:rPr lang="en-US" sz="1050" dirty="0"/>
                <a:t>…</a:t>
              </a:r>
            </a:p>
          </p:txBody>
        </p:sp>
        <p:sp>
          <p:nvSpPr>
            <p:cNvPr id="29" name="TextBox 28">
              <a:extLst>
                <a:ext uri="{FF2B5EF4-FFF2-40B4-BE49-F238E27FC236}">
                  <a16:creationId xmlns:a16="http://schemas.microsoft.com/office/drawing/2014/main" id="{25C11713-5A8F-A24A-CF6D-19E937A3AFAF}"/>
                </a:ext>
              </a:extLst>
            </p:cNvPr>
            <p:cNvSpPr txBox="1"/>
            <p:nvPr/>
          </p:nvSpPr>
          <p:spPr>
            <a:xfrm>
              <a:off x="3495605" y="2666999"/>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1</a:t>
              </a:r>
              <a:endParaRPr lang="en-US" sz="12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7120686-DC04-5838-3E1D-4FA6257D4DC4}"/>
                </a:ext>
              </a:extLst>
            </p:cNvPr>
            <p:cNvSpPr txBox="1"/>
            <p:nvPr/>
          </p:nvSpPr>
          <p:spPr>
            <a:xfrm>
              <a:off x="3505199" y="3147983"/>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2</a:t>
              </a:r>
              <a:endParaRPr lang="en-US" sz="12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AB95EB0-F2F7-63E1-0912-A4C892FDEC57}"/>
                </a:ext>
              </a:extLst>
            </p:cNvPr>
            <p:cNvSpPr txBox="1"/>
            <p:nvPr/>
          </p:nvSpPr>
          <p:spPr>
            <a:xfrm>
              <a:off x="3505199" y="3591581"/>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3</a:t>
              </a:r>
              <a:endParaRPr lang="en-US" sz="1200" b="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7DB6863B-B684-D29C-7EAA-AB1049961AF9}"/>
                </a:ext>
              </a:extLst>
            </p:cNvPr>
            <p:cNvSpPr txBox="1"/>
            <p:nvPr/>
          </p:nvSpPr>
          <p:spPr>
            <a:xfrm>
              <a:off x="3505199" y="3972580"/>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4</a:t>
              </a:r>
              <a:endParaRPr lang="en-US" sz="1200"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CF5DCDB8-DD3A-A4CC-C985-EA54C34972ED}"/>
                </a:ext>
              </a:extLst>
            </p:cNvPr>
            <p:cNvSpPr txBox="1"/>
            <p:nvPr/>
          </p:nvSpPr>
          <p:spPr>
            <a:xfrm>
              <a:off x="3505199" y="4648200"/>
              <a:ext cx="622028" cy="508933"/>
            </a:xfrm>
            <a:prstGeom prst="rect">
              <a:avLst/>
            </a:prstGeom>
            <a:noFill/>
          </p:spPr>
          <p:txBody>
            <a:bodyPr wrap="none" rtlCol="0">
              <a:spAutoFit/>
            </a:bodyPr>
            <a:lstStyle/>
            <a:p>
              <a:r>
                <a:rPr lang="en-US" sz="1200" b="0" i="1" dirty="0" err="1">
                  <a:latin typeface="Times New Roman" panose="02020603050405020304" pitchFamily="18" charset="0"/>
                  <a:cs typeface="Times New Roman" panose="02020603050405020304" pitchFamily="18" charset="0"/>
                </a:rPr>
                <a:t>w</a:t>
              </a:r>
              <a:r>
                <a:rPr lang="en-US" sz="800" b="0" dirty="0" err="1">
                  <a:latin typeface="Times New Roman" panose="02020603050405020304" pitchFamily="18" charset="0"/>
                  <a:cs typeface="Times New Roman" panose="02020603050405020304" pitchFamily="18" charset="0"/>
                </a:rPr>
                <a:t>n</a:t>
              </a:r>
              <a:endParaRPr lang="en-US" sz="1200" b="0" dirty="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60507654-3E2B-EFEA-56A7-D1F55F57F63C}"/>
                </a:ext>
              </a:extLst>
            </p:cNvPr>
            <p:cNvSpPr/>
            <p:nvPr/>
          </p:nvSpPr>
          <p:spPr bwMode="auto">
            <a:xfrm>
              <a:off x="2577054" y="5541739"/>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32F710B-E5BC-2141-1E7B-19FB183CD0D8}"/>
                </a:ext>
              </a:extLst>
            </p:cNvPr>
            <p:cNvSpPr txBox="1"/>
            <p:nvPr/>
          </p:nvSpPr>
          <p:spPr>
            <a:xfrm>
              <a:off x="2587336" y="5512218"/>
              <a:ext cx="518948" cy="466522"/>
            </a:xfrm>
            <a:prstGeom prst="rect">
              <a:avLst/>
            </a:prstGeom>
            <a:noFill/>
          </p:spPr>
          <p:txBody>
            <a:bodyPr wrap="none" rtlCol="0">
              <a:spAutoFit/>
            </a:bodyPr>
            <a:lstStyle/>
            <a:p>
              <a:r>
                <a:rPr lang="en-US" sz="1050" b="0" i="1" dirty="0">
                  <a:latin typeface="Times New Roman" panose="02020603050405020304" pitchFamily="18" charset="0"/>
                  <a:cs typeface="Times New Roman" panose="02020603050405020304" pitchFamily="18" charset="0"/>
                </a:rPr>
                <a:t>x</a:t>
              </a:r>
              <a:r>
                <a:rPr lang="en-US" sz="600" b="0" dirty="0">
                  <a:latin typeface="Times New Roman" panose="02020603050405020304" pitchFamily="18" charset="0"/>
                  <a:cs typeface="Times New Roman" panose="02020603050405020304" pitchFamily="18" charset="0"/>
                </a:rPr>
                <a:t>d</a:t>
              </a:r>
              <a:endParaRPr lang="en-US" sz="1050" b="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7870DD8-EDCD-8A88-84B2-73148F5A1094}"/>
                </a:ext>
              </a:extLst>
            </p:cNvPr>
            <p:cNvSpPr txBox="1"/>
            <p:nvPr/>
          </p:nvSpPr>
          <p:spPr>
            <a:xfrm>
              <a:off x="6301404" y="3936772"/>
              <a:ext cx="454153" cy="480658"/>
            </a:xfrm>
            <a:prstGeom prst="rect">
              <a:avLst/>
            </a:prstGeom>
            <a:noFill/>
          </p:spPr>
          <p:txBody>
            <a:bodyPr wrap="none" rtlCol="0">
              <a:spAutoFit/>
            </a:bodyPr>
            <a:lstStyle/>
            <a:p>
              <a:r>
                <a:rPr lang="en-US" sz="1050" b="0" i="1" dirty="0">
                  <a:latin typeface="Times New Roman" panose="02020603050405020304" pitchFamily="18" charset="0"/>
                  <a:cs typeface="Times New Roman" panose="02020603050405020304" pitchFamily="18" charset="0"/>
                </a:rPr>
                <a:t>y</a:t>
              </a:r>
              <a:endParaRPr lang="en-US" sz="1050" b="0" dirty="0">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120231EE-05B2-B96B-E087-148B005D677E}"/>
                </a:ext>
              </a:extLst>
            </p:cNvPr>
            <p:cNvSpPr/>
            <p:nvPr/>
          </p:nvSpPr>
          <p:spPr bwMode="auto">
            <a:xfrm>
              <a:off x="4925455" y="5317283"/>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0" name="Google Shape;421;p56">
              <a:extLst>
                <a:ext uri="{FF2B5EF4-FFF2-40B4-BE49-F238E27FC236}">
                  <a16:creationId xmlns:a16="http://schemas.microsoft.com/office/drawing/2014/main" id="{BFED425E-2EE8-79FF-4BB5-658871D079D5}"/>
                </a:ext>
              </a:extLst>
            </p:cNvPr>
            <p:cNvCxnSpPr>
              <a:cxnSpLocks/>
              <a:stCxn id="39" idx="0"/>
              <a:endCxn id="2" idx="4"/>
            </p:cNvCxnSpPr>
            <p:nvPr/>
          </p:nvCxnSpPr>
          <p:spPr>
            <a:xfrm flipV="1">
              <a:off x="5117550" y="4748700"/>
              <a:ext cx="0" cy="568583"/>
            </a:xfrm>
            <a:prstGeom prst="straightConnector1">
              <a:avLst/>
            </a:prstGeom>
            <a:noFill/>
            <a:ln w="9525" cap="flat" cmpd="sng">
              <a:solidFill>
                <a:schemeClr val="accent1"/>
              </a:solidFill>
              <a:prstDash val="solid"/>
              <a:miter lim="800000"/>
              <a:headEnd type="none" w="sm" len="sm"/>
              <a:tailEnd type="triangle" w="med" len="med"/>
            </a:ln>
          </p:spPr>
        </p:cxnSp>
        <p:sp>
          <p:nvSpPr>
            <p:cNvPr id="43" name="TextBox 42">
              <a:extLst>
                <a:ext uri="{FF2B5EF4-FFF2-40B4-BE49-F238E27FC236}">
                  <a16:creationId xmlns:a16="http://schemas.microsoft.com/office/drawing/2014/main" id="{E3A59432-E9E8-3F06-644C-2630B9708E2C}"/>
                </a:ext>
              </a:extLst>
            </p:cNvPr>
            <p:cNvSpPr txBox="1"/>
            <p:nvPr/>
          </p:nvSpPr>
          <p:spPr>
            <a:xfrm>
              <a:off x="4953000" y="5308132"/>
              <a:ext cx="468877" cy="480658"/>
            </a:xfrm>
            <a:prstGeom prst="rect">
              <a:avLst/>
            </a:prstGeom>
            <a:noFill/>
          </p:spPr>
          <p:txBody>
            <a:bodyPr wrap="none" rtlCol="0">
              <a:spAutoFit/>
            </a:bodyPr>
            <a:lstStyle/>
            <a:p>
              <a:r>
                <a:rPr lang="en-US" sz="1050" b="0" i="1" dirty="0">
                  <a:latin typeface="Times New Roman" panose="02020603050405020304" pitchFamily="18" charset="0"/>
                  <a:cs typeface="Times New Roman" panose="02020603050405020304" pitchFamily="18" charset="0"/>
                </a:rPr>
                <a:t>b</a:t>
              </a:r>
              <a:endParaRPr lang="en-US" sz="1050" b="0" dirty="0">
                <a:latin typeface="Times New Roman" panose="02020603050405020304" pitchFamily="18" charset="0"/>
                <a:cs typeface="Times New Roman" panose="02020603050405020304" pitchFamily="18" charset="0"/>
              </a:endParaRPr>
            </a:p>
          </p:txBody>
        </p:sp>
      </p:grpSp>
      <p:pic>
        <p:nvPicPr>
          <p:cNvPr id="9" name="Google Shape;403;p55">
            <a:extLst>
              <a:ext uri="{FF2B5EF4-FFF2-40B4-BE49-F238E27FC236}">
                <a16:creationId xmlns:a16="http://schemas.microsoft.com/office/drawing/2014/main" id="{791ADA65-C8EF-F77E-E86E-0722CE8774A0}"/>
              </a:ext>
            </a:extLst>
          </p:cNvPr>
          <p:cNvPicPr preferRelativeResize="0"/>
          <p:nvPr/>
        </p:nvPicPr>
        <p:blipFill rotWithShape="1">
          <a:blip r:embed="rId9">
            <a:alphaModFix/>
          </a:blip>
          <a:srcRect/>
          <a:stretch/>
        </p:blipFill>
        <p:spPr>
          <a:xfrm>
            <a:off x="2870732" y="3405544"/>
            <a:ext cx="5751205" cy="2700029"/>
          </a:xfrm>
          <a:prstGeom prst="rect">
            <a:avLst/>
          </a:prstGeom>
          <a:noFill/>
          <a:ln>
            <a:noFill/>
          </a:ln>
        </p:spPr>
      </p:pic>
    </p:spTree>
    <p:extLst>
      <p:ext uri="{BB962C8B-B14F-4D97-AF65-F5344CB8AC3E}">
        <p14:creationId xmlns:p14="http://schemas.microsoft.com/office/powerpoint/2010/main" val="302874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13E6B4B-769D-CA84-ED09-6E9CF82FD111}"/>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DF70264-AC82-D8E2-5196-CDB1890F049F}"/>
              </a:ext>
            </a:extLst>
          </p:cNvPr>
          <p:cNvSpPr>
            <a:spLocks noGrp="1" noChangeArrowheads="1"/>
          </p:cNvSpPr>
          <p:nvPr>
            <p:ph type="title"/>
          </p:nvPr>
        </p:nvSpPr>
        <p:spPr/>
        <p:txBody>
          <a:bodyPr/>
          <a:lstStyle/>
          <a:p>
            <a:pPr>
              <a:defRPr/>
            </a:pPr>
            <a:r>
              <a:rPr lang="en-US" dirty="0">
                <a:cs typeface="+mj-cs"/>
              </a:rPr>
              <a:t>Detecting an elephant</a:t>
            </a:r>
          </a:p>
        </p:txBody>
      </p:sp>
      <p:sp>
        <p:nvSpPr>
          <p:cNvPr id="6" name="Rectangle 89">
            <a:extLst>
              <a:ext uri="{FF2B5EF4-FFF2-40B4-BE49-F238E27FC236}">
                <a16:creationId xmlns:a16="http://schemas.microsoft.com/office/drawing/2014/main" id="{6CA47DCE-FF50-EA5D-69D5-52C9910955D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b="0" dirty="0"/>
              <a:t>An elephant can appear in a picture in countless ways, making the detection process quite complex.</a:t>
            </a:r>
            <a:endParaRPr lang="en-US" altLang="en-US" b="0" u="sng" kern="0" dirty="0">
              <a:latin typeface="Times New Roman" panose="02020603050405020304" pitchFamily="18" charset="0"/>
              <a:ea typeface="ＭＳ Ｐゴシック" charset="-128"/>
              <a:cs typeface="Times New Roman" panose="02020603050405020304" pitchFamily="18" charset="0"/>
            </a:endParaRPr>
          </a:p>
        </p:txBody>
      </p:sp>
      <p:pic>
        <p:nvPicPr>
          <p:cNvPr id="4098" name="Picture 2">
            <a:extLst>
              <a:ext uri="{FF2B5EF4-FFF2-40B4-BE49-F238E27FC236}">
                <a16:creationId xmlns:a16="http://schemas.microsoft.com/office/drawing/2014/main" id="{260F934A-09A7-6DB9-0AB7-D14198A15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999" y="1600200"/>
            <a:ext cx="179645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A1FF334-E9D3-1D9D-DE95-19D30E387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6393" y="1351060"/>
            <a:ext cx="1574395" cy="17208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9AEE995-C2DE-59E9-AFC4-CADDC429C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744859"/>
            <a:ext cx="2159190" cy="157629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4A56C22F-FBC8-1CFB-AB29-A865DC307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2885" y="3581400"/>
            <a:ext cx="2022111" cy="157629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0579256-0F4A-EF9B-9BCF-219A29E5F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5600" y="3686244"/>
            <a:ext cx="2159190" cy="148195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C0E863A-7ACB-F0D6-A8AD-02F71E7E81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60434" y="3817620"/>
            <a:ext cx="217714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72C45425-B13B-E969-C15E-DB1D23415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8177" y="1674182"/>
            <a:ext cx="1498771" cy="183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39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19E77-FFC0-B094-1071-61E98F6E0B73}"/>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3C30A90-591F-3958-8E5D-30C028931CA9}"/>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4DA889F7-6464-1556-63A2-3ECCD2F102CE}"/>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8A407263-95CA-66A5-705A-0715D7537680}"/>
              </a:ext>
            </a:extLst>
          </p:cNvPr>
          <p:cNvSpPr/>
          <p:nvPr/>
        </p:nvSpPr>
        <p:spPr bwMode="auto">
          <a:xfrm>
            <a:off x="990600" y="28987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50355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41CD51B-7BB8-1074-72EA-B415A2CCFE3F}"/>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B5D0E47A-1D8C-29D7-902C-88B62F493C1F}"/>
              </a:ext>
            </a:extLst>
          </p:cNvPr>
          <p:cNvSpPr>
            <a:spLocks noGrp="1" noChangeArrowheads="1"/>
          </p:cNvSpPr>
          <p:nvPr>
            <p:ph type="title"/>
          </p:nvPr>
        </p:nvSpPr>
        <p:spPr/>
        <p:txBody>
          <a:bodyPr/>
          <a:lstStyle/>
          <a:p>
            <a:pPr>
              <a:defRPr/>
            </a:pPr>
            <a:r>
              <a:rPr lang="en-US" dirty="0">
                <a:cs typeface="+mj-cs"/>
              </a:rPr>
              <a:t>Neural network</a:t>
            </a:r>
          </a:p>
        </p:txBody>
      </p:sp>
      <p:sp>
        <p:nvSpPr>
          <p:cNvPr id="8" name="Rectangle 89">
            <a:extLst>
              <a:ext uri="{FF2B5EF4-FFF2-40B4-BE49-F238E27FC236}">
                <a16:creationId xmlns:a16="http://schemas.microsoft.com/office/drawing/2014/main" id="{E9227296-79BF-943B-767B-01D1AFFD8B2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And like with our brain neurons, we can combine neurons to handle more complicated tasks.</a:t>
            </a:r>
          </a:p>
        </p:txBody>
      </p:sp>
      <p:sp>
        <p:nvSpPr>
          <p:cNvPr id="11" name="Google Shape;409;p56">
            <a:extLst>
              <a:ext uri="{FF2B5EF4-FFF2-40B4-BE49-F238E27FC236}">
                <a16:creationId xmlns:a16="http://schemas.microsoft.com/office/drawing/2014/main" id="{6ECC61B1-2359-B3B0-F665-6FF0FD9D4B97}"/>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2E956AA2-206C-CC75-C02E-151C86F9FAA9}"/>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C2635D82-3731-64DC-5512-8533C77C68EF}"/>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E95E2BA0-46FF-D2B3-9BB2-33B8D694BF9C}"/>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15D59734-DA1B-692C-222C-40F1BF096D9C}"/>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FFD16B75-4FC2-2193-74CF-F23C6BDAFC03}"/>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B853EB5C-9EFE-0C92-3498-EDE93A46BF5D}"/>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CA224511-36F7-9F2F-273D-17B0B49B47C6}"/>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7A1E2E25-B8A6-1CD1-F96C-0BC643F1A987}"/>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0CE5E91E-2C97-F1B3-32DA-EB9679841F69}"/>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A5B5A03A-161E-306D-D11F-27C0AB36D138}"/>
              </a:ext>
            </a:extLst>
          </p:cNvPr>
          <p:cNvCxnSpPr>
            <a:cxnSpLocks/>
            <a:stCxn id="11" idx="6"/>
          </p:cNvCxnSpPr>
          <p:nvPr/>
        </p:nvCxnSpPr>
        <p:spPr>
          <a:xfrm>
            <a:off x="3971046" y="292021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FB2CA23A-5015-35FF-8685-27B56D3AE390}"/>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C54A8220-82BE-6DBC-B106-D8E3F604EE21}"/>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D98D5C58-201B-6A65-F978-A4EA8AD7E89C}"/>
              </a:ext>
            </a:extLst>
          </p:cNvPr>
          <p:cNvSpPr txBox="1"/>
          <p:nvPr/>
        </p:nvSpPr>
        <p:spPr>
          <a:xfrm>
            <a:off x="1458081" y="4381209"/>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d</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006E37C1-01D5-F584-C2FA-D18DCA0A64ED}"/>
              </a:ext>
            </a:extLst>
          </p:cNvPr>
          <p:cNvSpPr txBox="1"/>
          <p:nvPr/>
        </p:nvSpPr>
        <p:spPr>
          <a:xfrm>
            <a:off x="4676864" y="264286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2" name="Rectangle 7">
            <a:extLst>
              <a:ext uri="{FF2B5EF4-FFF2-40B4-BE49-F238E27FC236}">
                <a16:creationId xmlns:a16="http://schemas.microsoft.com/office/drawing/2014/main" id="{79A18280-1DF3-3B80-C57D-D6CA80D0CF40}"/>
              </a:ext>
            </a:extLst>
          </p:cNvPr>
          <p:cNvSpPr txBox="1">
            <a:spLocks noChangeArrowheads="1"/>
          </p:cNvSpPr>
          <p:nvPr/>
        </p:nvSpPr>
        <p:spPr bwMode="auto">
          <a:xfrm>
            <a:off x="5540828" y="3886200"/>
            <a:ext cx="3222171"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One neuron is used to process the features of the input </a:t>
            </a:r>
            <a:r>
              <a:rPr lang="en-US" b="0" i="1" kern="0" dirty="0"/>
              <a:t>x.</a:t>
            </a:r>
            <a:r>
              <a:rPr lang="en-US" b="0" kern="0" dirty="0"/>
              <a:t> </a:t>
            </a:r>
            <a:endParaRPr lang="en-US" kern="0" dirty="0"/>
          </a:p>
        </p:txBody>
      </p:sp>
    </p:spTree>
    <p:extLst>
      <p:ext uri="{BB962C8B-B14F-4D97-AF65-F5344CB8AC3E}">
        <p14:creationId xmlns:p14="http://schemas.microsoft.com/office/powerpoint/2010/main" val="2939533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901FD9C-C0EC-0AF7-2BEA-391DB6D82553}"/>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EDA84AA2-3543-A6F6-E05F-4BDBAC7864C9}"/>
              </a:ext>
            </a:extLst>
          </p:cNvPr>
          <p:cNvSpPr>
            <a:spLocks noGrp="1" noChangeArrowheads="1"/>
          </p:cNvSpPr>
          <p:nvPr>
            <p:ph type="title"/>
          </p:nvPr>
        </p:nvSpPr>
        <p:spPr/>
        <p:txBody>
          <a:bodyPr/>
          <a:lstStyle/>
          <a:p>
            <a:pPr>
              <a:defRPr/>
            </a:pPr>
            <a:r>
              <a:rPr lang="en-US" dirty="0">
                <a:cs typeface="+mj-cs"/>
              </a:rPr>
              <a:t>Neural network</a:t>
            </a:r>
          </a:p>
        </p:txBody>
      </p:sp>
      <p:sp>
        <p:nvSpPr>
          <p:cNvPr id="8" name="Rectangle 89">
            <a:extLst>
              <a:ext uri="{FF2B5EF4-FFF2-40B4-BE49-F238E27FC236}">
                <a16:creationId xmlns:a16="http://schemas.microsoft.com/office/drawing/2014/main" id="{4DF701A9-82EE-BC7F-F5B7-3BB146348BE8}"/>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And like with our brain neurons, we can combine neurons to handle more complicated tasks.</a:t>
            </a:r>
          </a:p>
        </p:txBody>
      </p:sp>
      <p:sp>
        <p:nvSpPr>
          <p:cNvPr id="11" name="Google Shape;409;p56">
            <a:extLst>
              <a:ext uri="{FF2B5EF4-FFF2-40B4-BE49-F238E27FC236}">
                <a16:creationId xmlns:a16="http://schemas.microsoft.com/office/drawing/2014/main" id="{34EA5F1B-A432-1CA4-5DD1-3221587939DC}"/>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B4BF9A6F-EFCF-74E9-B902-A00B1F7E5F3F}"/>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E13D2D52-2E87-D92E-D597-5409B3AC0D07}"/>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20DC3B20-2ADE-7DA6-FB66-D0B9A25F9C7C}"/>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15F66210-426F-8772-1DA1-A49BCEB87EC8}"/>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E16A6E6E-9F21-66DD-029B-17A2B2526854}"/>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95A77792-912A-BD8D-96AF-2BD8C422B3D0}"/>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2F6759CD-E663-30F1-66B3-8933E80684C7}"/>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1F4F2B0D-DAA4-D885-6451-9BD7A392ECEF}"/>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E8E910C8-7349-52AC-8CD9-D0E6494AE712}"/>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0AE323C7-845B-DC24-1B26-770B14EA68E3}"/>
              </a:ext>
            </a:extLst>
          </p:cNvPr>
          <p:cNvCxnSpPr>
            <a:cxnSpLocks/>
            <a:stCxn id="11" idx="6"/>
          </p:cNvCxnSpPr>
          <p:nvPr/>
        </p:nvCxnSpPr>
        <p:spPr>
          <a:xfrm>
            <a:off x="3971046" y="292021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E5C0EE22-2FF6-0888-15B2-201ED84B436F}"/>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48B0606E-6FF7-5D4A-3E11-90F7D39FF834}"/>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D8095FB-02C9-8816-C6B6-5E9C2D22E23F}"/>
              </a:ext>
            </a:extLst>
          </p:cNvPr>
          <p:cNvSpPr txBox="1"/>
          <p:nvPr/>
        </p:nvSpPr>
        <p:spPr>
          <a:xfrm>
            <a:off x="1458081" y="4381209"/>
            <a:ext cx="375424" cy="400110"/>
          </a:xfrm>
          <a:prstGeom prst="rect">
            <a:avLst/>
          </a:prstGeom>
          <a:noFill/>
        </p:spPr>
        <p:txBody>
          <a:bodyPr wrap="none" rtlCol="0">
            <a:spAutoFit/>
          </a:bodyPr>
          <a:lstStyle/>
          <a:p>
            <a:r>
              <a:rPr lang="en-US" b="0" i="1" dirty="0" err="1">
                <a:latin typeface="Times New Roman" panose="02020603050405020304" pitchFamily="18" charset="0"/>
                <a:cs typeface="Times New Roman" panose="02020603050405020304" pitchFamily="18" charset="0"/>
              </a:rPr>
              <a:t>x</a:t>
            </a:r>
            <a:r>
              <a:rPr lang="en-US" sz="1100" b="0" dirty="0" err="1">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0A090E12-4A6A-FF60-BF74-A1AE800C46C5}"/>
              </a:ext>
            </a:extLst>
          </p:cNvPr>
          <p:cNvSpPr txBox="1"/>
          <p:nvPr/>
        </p:nvSpPr>
        <p:spPr>
          <a:xfrm>
            <a:off x="4676864" y="264286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AF297118-9F31-D753-9E90-E045497A419E}"/>
              </a:ext>
            </a:extLst>
          </p:cNvPr>
          <p:cNvSpPr/>
          <p:nvPr/>
        </p:nvSpPr>
        <p:spPr>
          <a:xfrm>
            <a:off x="3442611" y="338595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DB1F0E0B-F877-B3E8-E76C-65D7203C4649}"/>
              </a:ext>
            </a:extLst>
          </p:cNvPr>
          <p:cNvCxnSpPr>
            <a:cxnSpLocks/>
            <a:stCxn id="12" idx="6"/>
            <a:endCxn id="5" idx="1"/>
          </p:cNvCxnSpPr>
          <p:nvPr/>
        </p:nvCxnSpPr>
        <p:spPr>
          <a:xfrm>
            <a:off x="1847781" y="1677493"/>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0B87B8E0-4447-4AC4-1A43-5E3F99B25DDC}"/>
              </a:ext>
            </a:extLst>
          </p:cNvPr>
          <p:cNvCxnSpPr>
            <a:cxnSpLocks/>
            <a:stCxn id="17" idx="6"/>
            <a:endCxn id="5" idx="1"/>
          </p:cNvCxnSpPr>
          <p:nvPr/>
        </p:nvCxnSpPr>
        <p:spPr>
          <a:xfrm>
            <a:off x="1847781" y="2217820"/>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A72A6177-F3CE-BD3E-7D1E-0D1FF64EA595}"/>
              </a:ext>
            </a:extLst>
          </p:cNvPr>
          <p:cNvCxnSpPr>
            <a:cxnSpLocks/>
            <a:stCxn id="20" idx="6"/>
          </p:cNvCxnSpPr>
          <p:nvPr/>
        </p:nvCxnSpPr>
        <p:spPr>
          <a:xfrm>
            <a:off x="1847781" y="2820329"/>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47935E87-3E7E-1A77-A814-B04168C90BE7}"/>
              </a:ext>
            </a:extLst>
          </p:cNvPr>
          <p:cNvCxnSpPr>
            <a:cxnSpLocks/>
            <a:stCxn id="21" idx="6"/>
            <a:endCxn id="5" idx="2"/>
          </p:cNvCxnSpPr>
          <p:nvPr/>
        </p:nvCxnSpPr>
        <p:spPr>
          <a:xfrm>
            <a:off x="1847781" y="3438426"/>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66B02711-72C4-E291-483C-2A7406405F26}"/>
              </a:ext>
            </a:extLst>
          </p:cNvPr>
          <p:cNvCxnSpPr>
            <a:cxnSpLocks/>
            <a:stCxn id="47" idx="3"/>
          </p:cNvCxnSpPr>
          <p:nvPr/>
        </p:nvCxnSpPr>
        <p:spPr>
          <a:xfrm flipV="1">
            <a:off x="1833505" y="3813643"/>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33A4827F-6560-28DF-E88F-50FB9543114E}"/>
              </a:ext>
            </a:extLst>
          </p:cNvPr>
          <p:cNvCxnSpPr>
            <a:cxnSpLocks/>
          </p:cNvCxnSpPr>
          <p:nvPr/>
        </p:nvCxnSpPr>
        <p:spPr>
          <a:xfrm>
            <a:off x="3962400" y="3667236"/>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49" name="TextBox 48">
            <a:extLst>
              <a:ext uri="{FF2B5EF4-FFF2-40B4-BE49-F238E27FC236}">
                <a16:creationId xmlns:a16="http://schemas.microsoft.com/office/drawing/2014/main" id="{066A55A9-F6F2-742E-96D6-3F5D8F39D156}"/>
              </a:ext>
            </a:extLst>
          </p:cNvPr>
          <p:cNvSpPr txBox="1"/>
          <p:nvPr/>
        </p:nvSpPr>
        <p:spPr>
          <a:xfrm>
            <a:off x="4668218" y="336987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50" name="Rectangle 7">
            <a:extLst>
              <a:ext uri="{FF2B5EF4-FFF2-40B4-BE49-F238E27FC236}">
                <a16:creationId xmlns:a16="http://schemas.microsoft.com/office/drawing/2014/main" id="{DB074825-77C7-0C38-C5E1-10B41C1A6942}"/>
              </a:ext>
            </a:extLst>
          </p:cNvPr>
          <p:cNvSpPr txBox="1">
            <a:spLocks noChangeArrowheads="1"/>
          </p:cNvSpPr>
          <p:nvPr/>
        </p:nvSpPr>
        <p:spPr bwMode="auto">
          <a:xfrm>
            <a:off x="5540828" y="3886200"/>
            <a:ext cx="3222171"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Adding another neuron, initialized (random guess) differently.</a:t>
            </a:r>
            <a:endParaRPr lang="en-US" kern="0" dirty="0"/>
          </a:p>
        </p:txBody>
      </p:sp>
    </p:spTree>
    <p:extLst>
      <p:ext uri="{BB962C8B-B14F-4D97-AF65-F5344CB8AC3E}">
        <p14:creationId xmlns:p14="http://schemas.microsoft.com/office/powerpoint/2010/main" val="1517507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EF03938-265B-CC65-030C-FCA081362FC2}"/>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BE0436C8-F9F2-6F10-9D85-2A0648C7A7CF}"/>
              </a:ext>
            </a:extLst>
          </p:cNvPr>
          <p:cNvSpPr>
            <a:spLocks noGrp="1" noChangeArrowheads="1"/>
          </p:cNvSpPr>
          <p:nvPr>
            <p:ph type="title"/>
          </p:nvPr>
        </p:nvSpPr>
        <p:spPr/>
        <p:txBody>
          <a:bodyPr/>
          <a:lstStyle/>
          <a:p>
            <a:pPr>
              <a:defRPr/>
            </a:pPr>
            <a:r>
              <a:rPr lang="en-US" dirty="0">
                <a:cs typeface="+mj-cs"/>
              </a:rPr>
              <a:t>Neural network</a:t>
            </a:r>
          </a:p>
        </p:txBody>
      </p:sp>
      <p:sp>
        <p:nvSpPr>
          <p:cNvPr id="8" name="Rectangle 89">
            <a:extLst>
              <a:ext uri="{FF2B5EF4-FFF2-40B4-BE49-F238E27FC236}">
                <a16:creationId xmlns:a16="http://schemas.microsoft.com/office/drawing/2014/main" id="{30F6C3DD-B086-03B1-EA21-317D9F0FC628}"/>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And like with our brain neurons, we can combine neurons to handle more complicated tasks.</a:t>
            </a:r>
          </a:p>
        </p:txBody>
      </p:sp>
      <p:sp>
        <p:nvSpPr>
          <p:cNvPr id="11" name="Google Shape;409;p56">
            <a:extLst>
              <a:ext uri="{FF2B5EF4-FFF2-40B4-BE49-F238E27FC236}">
                <a16:creationId xmlns:a16="http://schemas.microsoft.com/office/drawing/2014/main" id="{0F78E37D-C7CC-D1A9-876D-14D9CBEF6CA9}"/>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72888057-880B-653A-1064-5AF25EAA20FE}"/>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70DED5EA-7A69-56EB-7383-6D325C73DC42}"/>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518B4FCB-3146-30D5-3B62-21FCAFD79417}"/>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95B841EF-39B8-9854-4A6F-D29B0A0B65E3}"/>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62755D0A-5271-8B3B-2133-560E08C60F45}"/>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6A31EA0F-E878-ACDF-5714-2E615DDFBC99}"/>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15A5EA12-691E-B4B4-70B1-87F6BF384525}"/>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DFC6A16F-9D5A-0568-176F-AB839E1CB8A8}"/>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48AE4AA7-9949-C788-F793-53E58697A621}"/>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E2FE9919-9FF1-8A01-AF1B-DD8EE687CBB6}"/>
              </a:ext>
            </a:extLst>
          </p:cNvPr>
          <p:cNvCxnSpPr>
            <a:cxnSpLocks/>
            <a:stCxn id="11" idx="6"/>
          </p:cNvCxnSpPr>
          <p:nvPr/>
        </p:nvCxnSpPr>
        <p:spPr>
          <a:xfrm>
            <a:off x="3971046" y="292021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F3843057-ED0A-24DC-CC30-905B58A70BF3}"/>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F82A5C3E-2136-C804-B635-890EE3A0DEA1}"/>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09E857FC-2E06-D656-2709-4B9869A6889C}"/>
              </a:ext>
            </a:extLst>
          </p:cNvPr>
          <p:cNvSpPr txBox="1"/>
          <p:nvPr/>
        </p:nvSpPr>
        <p:spPr>
          <a:xfrm>
            <a:off x="1458081" y="4381209"/>
            <a:ext cx="375424" cy="400110"/>
          </a:xfrm>
          <a:prstGeom prst="rect">
            <a:avLst/>
          </a:prstGeom>
          <a:noFill/>
        </p:spPr>
        <p:txBody>
          <a:bodyPr wrap="none" rtlCol="0">
            <a:spAutoFit/>
          </a:bodyPr>
          <a:lstStyle/>
          <a:p>
            <a:r>
              <a:rPr lang="en-US" b="0" i="1" dirty="0" err="1">
                <a:latin typeface="Times New Roman" panose="02020603050405020304" pitchFamily="18" charset="0"/>
                <a:cs typeface="Times New Roman" panose="02020603050405020304" pitchFamily="18" charset="0"/>
              </a:rPr>
              <a:t>x</a:t>
            </a:r>
            <a:r>
              <a:rPr lang="en-US" sz="1100" b="0" dirty="0" err="1">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B466CDB-15A3-F28C-D5AE-2ACD429DEB2A}"/>
              </a:ext>
            </a:extLst>
          </p:cNvPr>
          <p:cNvSpPr txBox="1"/>
          <p:nvPr/>
        </p:nvSpPr>
        <p:spPr>
          <a:xfrm>
            <a:off x="4676864" y="264286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CB9E21C5-D817-E06F-7BBB-395FC44566CB}"/>
              </a:ext>
            </a:extLst>
          </p:cNvPr>
          <p:cNvSpPr/>
          <p:nvPr/>
        </p:nvSpPr>
        <p:spPr>
          <a:xfrm>
            <a:off x="3442611" y="338595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7A8C66A5-2E2A-A778-B619-FA01C7A5323C}"/>
              </a:ext>
            </a:extLst>
          </p:cNvPr>
          <p:cNvCxnSpPr>
            <a:cxnSpLocks/>
            <a:stCxn id="12" idx="6"/>
            <a:endCxn id="5" idx="1"/>
          </p:cNvCxnSpPr>
          <p:nvPr/>
        </p:nvCxnSpPr>
        <p:spPr>
          <a:xfrm>
            <a:off x="1847781" y="1677493"/>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28EE9F05-30C2-10C2-CF8D-67A30E414D04}"/>
              </a:ext>
            </a:extLst>
          </p:cNvPr>
          <p:cNvCxnSpPr>
            <a:cxnSpLocks/>
            <a:stCxn id="17" idx="6"/>
            <a:endCxn id="5" idx="1"/>
          </p:cNvCxnSpPr>
          <p:nvPr/>
        </p:nvCxnSpPr>
        <p:spPr>
          <a:xfrm>
            <a:off x="1847781" y="2217820"/>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41673A02-5FBA-FDA2-FE49-053352276353}"/>
              </a:ext>
            </a:extLst>
          </p:cNvPr>
          <p:cNvCxnSpPr>
            <a:cxnSpLocks/>
            <a:stCxn id="20" idx="6"/>
          </p:cNvCxnSpPr>
          <p:nvPr/>
        </p:nvCxnSpPr>
        <p:spPr>
          <a:xfrm>
            <a:off x="1847781" y="2820329"/>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64C5D4EB-AFC0-73A4-2BF7-F152850C5D77}"/>
              </a:ext>
            </a:extLst>
          </p:cNvPr>
          <p:cNvCxnSpPr>
            <a:cxnSpLocks/>
            <a:stCxn id="21" idx="6"/>
            <a:endCxn id="5" idx="2"/>
          </p:cNvCxnSpPr>
          <p:nvPr/>
        </p:nvCxnSpPr>
        <p:spPr>
          <a:xfrm>
            <a:off x="1847781" y="3438426"/>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A9E77878-147E-F58F-DC68-98E5587B5D2B}"/>
              </a:ext>
            </a:extLst>
          </p:cNvPr>
          <p:cNvCxnSpPr>
            <a:cxnSpLocks/>
            <a:stCxn id="47" idx="3"/>
          </p:cNvCxnSpPr>
          <p:nvPr/>
        </p:nvCxnSpPr>
        <p:spPr>
          <a:xfrm flipV="1">
            <a:off x="1833505" y="3813643"/>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4DC0F122-C542-3F02-C6F7-C7979581F68B}"/>
              </a:ext>
            </a:extLst>
          </p:cNvPr>
          <p:cNvCxnSpPr>
            <a:cxnSpLocks/>
          </p:cNvCxnSpPr>
          <p:nvPr/>
        </p:nvCxnSpPr>
        <p:spPr>
          <a:xfrm>
            <a:off x="3962400" y="3667236"/>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49" name="TextBox 48">
            <a:extLst>
              <a:ext uri="{FF2B5EF4-FFF2-40B4-BE49-F238E27FC236}">
                <a16:creationId xmlns:a16="http://schemas.microsoft.com/office/drawing/2014/main" id="{B0DBE0BB-7DFB-BC3C-3030-B302684D337F}"/>
              </a:ext>
            </a:extLst>
          </p:cNvPr>
          <p:cNvSpPr txBox="1"/>
          <p:nvPr/>
        </p:nvSpPr>
        <p:spPr>
          <a:xfrm>
            <a:off x="4668218" y="336987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2" name="Google Shape;409;p56">
            <a:extLst>
              <a:ext uri="{FF2B5EF4-FFF2-40B4-BE49-F238E27FC236}">
                <a16:creationId xmlns:a16="http://schemas.microsoft.com/office/drawing/2014/main" id="{FB0EE3F5-7961-AA38-4235-F6DEFBF46EB7}"/>
              </a:ext>
            </a:extLst>
          </p:cNvPr>
          <p:cNvSpPr/>
          <p:nvPr/>
        </p:nvSpPr>
        <p:spPr>
          <a:xfrm>
            <a:off x="3442611" y="188936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27C9730F-8033-62C4-AE4E-E9FE8371AFE9}"/>
              </a:ext>
            </a:extLst>
          </p:cNvPr>
          <p:cNvCxnSpPr>
            <a:cxnSpLocks/>
            <a:stCxn id="12" idx="6"/>
          </p:cNvCxnSpPr>
          <p:nvPr/>
        </p:nvCxnSpPr>
        <p:spPr>
          <a:xfrm>
            <a:off x="1847781" y="1677493"/>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52D7809D-3179-E85E-0131-B3C25B1F6C98}"/>
              </a:ext>
            </a:extLst>
          </p:cNvPr>
          <p:cNvCxnSpPr>
            <a:cxnSpLocks/>
            <a:stCxn id="17" idx="6"/>
            <a:endCxn id="2" idx="2"/>
          </p:cNvCxnSpPr>
          <p:nvPr/>
        </p:nvCxnSpPr>
        <p:spPr>
          <a:xfrm flipV="1">
            <a:off x="1847781" y="2169555"/>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F4B141B3-ECB6-C71D-AB85-4FDBD60AAF3B}"/>
              </a:ext>
            </a:extLst>
          </p:cNvPr>
          <p:cNvCxnSpPr>
            <a:cxnSpLocks/>
            <a:stCxn id="20" idx="6"/>
            <a:endCxn id="2" idx="2"/>
          </p:cNvCxnSpPr>
          <p:nvPr/>
        </p:nvCxnSpPr>
        <p:spPr>
          <a:xfrm flipV="1">
            <a:off x="1847781" y="2169555"/>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38797FB1-87B3-BE99-8D01-B2848DC6B6BD}"/>
              </a:ext>
            </a:extLst>
          </p:cNvPr>
          <p:cNvCxnSpPr>
            <a:cxnSpLocks/>
            <a:stCxn id="21" idx="6"/>
          </p:cNvCxnSpPr>
          <p:nvPr/>
        </p:nvCxnSpPr>
        <p:spPr>
          <a:xfrm flipV="1">
            <a:off x="1847781" y="2306704"/>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B0D4CE3B-00B9-6468-692D-519EF5DD2AA2}"/>
              </a:ext>
            </a:extLst>
          </p:cNvPr>
          <p:cNvCxnSpPr>
            <a:cxnSpLocks/>
            <a:stCxn id="47" idx="3"/>
            <a:endCxn id="2" idx="3"/>
          </p:cNvCxnSpPr>
          <p:nvPr/>
        </p:nvCxnSpPr>
        <p:spPr>
          <a:xfrm flipV="1">
            <a:off x="1833505" y="2367676"/>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44D24122-C7B9-8D2C-17F5-081685ABED2C}"/>
              </a:ext>
            </a:extLst>
          </p:cNvPr>
          <p:cNvCxnSpPr>
            <a:cxnSpLocks/>
          </p:cNvCxnSpPr>
          <p:nvPr/>
        </p:nvCxnSpPr>
        <p:spPr>
          <a:xfrm>
            <a:off x="3962400" y="2163242"/>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9" name="TextBox 38">
            <a:extLst>
              <a:ext uri="{FF2B5EF4-FFF2-40B4-BE49-F238E27FC236}">
                <a16:creationId xmlns:a16="http://schemas.microsoft.com/office/drawing/2014/main" id="{D72C84A6-4990-BE77-CB0C-E90EF7ED0C7A}"/>
              </a:ext>
            </a:extLst>
          </p:cNvPr>
          <p:cNvSpPr txBox="1"/>
          <p:nvPr/>
        </p:nvSpPr>
        <p:spPr>
          <a:xfrm>
            <a:off x="4668218" y="188589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Rectangle 7">
            <a:extLst>
              <a:ext uri="{FF2B5EF4-FFF2-40B4-BE49-F238E27FC236}">
                <a16:creationId xmlns:a16="http://schemas.microsoft.com/office/drawing/2014/main" id="{4F374651-4E1C-4F36-54F5-E2D4250FD3F3}"/>
              </a:ext>
            </a:extLst>
          </p:cNvPr>
          <p:cNvSpPr txBox="1">
            <a:spLocks noChangeArrowheads="1"/>
          </p:cNvSpPr>
          <p:nvPr/>
        </p:nvSpPr>
        <p:spPr bwMode="auto">
          <a:xfrm>
            <a:off x="5540828" y="3886200"/>
            <a:ext cx="3222171"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We can add another neuron </a:t>
            </a:r>
            <a:br>
              <a:rPr lang="en-US" b="0" kern="0" dirty="0"/>
            </a:br>
            <a:r>
              <a:rPr lang="en-US" b="0" kern="0" dirty="0"/>
              <a:t>(in fact as many neurons as we like). </a:t>
            </a:r>
          </a:p>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Each neuron may have a different perspective on the data, since when we stop training, each will potentially stop at a different empirical risk value.</a:t>
            </a:r>
            <a:endParaRPr lang="en-US" kern="0" dirty="0"/>
          </a:p>
        </p:txBody>
      </p:sp>
    </p:spTree>
    <p:extLst>
      <p:ext uri="{BB962C8B-B14F-4D97-AF65-F5344CB8AC3E}">
        <p14:creationId xmlns:p14="http://schemas.microsoft.com/office/powerpoint/2010/main" val="2221101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3D2CF45-F891-1927-98A1-B8A91ED4E4AA}"/>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AB426B28-DDA7-9E1E-BB5C-752168966741}"/>
              </a:ext>
            </a:extLst>
          </p:cNvPr>
          <p:cNvSpPr>
            <a:spLocks noGrp="1" noChangeArrowheads="1"/>
          </p:cNvSpPr>
          <p:nvPr>
            <p:ph type="title"/>
          </p:nvPr>
        </p:nvSpPr>
        <p:spPr/>
        <p:txBody>
          <a:bodyPr/>
          <a:lstStyle/>
          <a:p>
            <a:pPr>
              <a:defRPr/>
            </a:pPr>
            <a:r>
              <a:rPr lang="en-US" dirty="0">
                <a:cs typeface="+mj-cs"/>
              </a:rPr>
              <a:t>Neural network</a:t>
            </a:r>
          </a:p>
        </p:txBody>
      </p:sp>
      <p:sp>
        <p:nvSpPr>
          <p:cNvPr id="8" name="Rectangle 89">
            <a:extLst>
              <a:ext uri="{FF2B5EF4-FFF2-40B4-BE49-F238E27FC236}">
                <a16:creationId xmlns:a16="http://schemas.microsoft.com/office/drawing/2014/main" id="{6A39F5B3-E369-3DB6-C863-28D3CF810901}"/>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And like with our brain neurons, we can combine neurons to handle more complicated tasks.</a:t>
            </a:r>
          </a:p>
        </p:txBody>
      </p:sp>
      <p:sp>
        <p:nvSpPr>
          <p:cNvPr id="11" name="Google Shape;409;p56">
            <a:extLst>
              <a:ext uri="{FF2B5EF4-FFF2-40B4-BE49-F238E27FC236}">
                <a16:creationId xmlns:a16="http://schemas.microsoft.com/office/drawing/2014/main" id="{F611F3ED-2BDB-395F-0439-8178DB88D78F}"/>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EE00E458-EA8B-5DE1-216E-AFA423D850A8}"/>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13BBB904-9DBA-7389-B842-B3A95F53C06B}"/>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35684FD8-617B-A2C8-BC2B-61E6F7C0DBAB}"/>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30CD577D-CE16-EB79-47FF-518FF9BD0CC2}"/>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40BCD9BF-33F9-F736-FDD4-11D89955E59A}"/>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9CD2043E-432D-C97D-E96E-868A2D5E67B3}"/>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776B5258-D1AB-A805-C7CE-3C78DCFF2640}"/>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8F172C34-9924-A8DC-CBB3-2E6C8AA6BC87}"/>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1E56B00A-E4D3-FCD9-AB80-323E3FAAB954}"/>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F0B8DBD4-870F-9488-CDCD-B0E09150A7F3}"/>
              </a:ext>
            </a:extLst>
          </p:cNvPr>
          <p:cNvCxnSpPr>
            <a:cxnSpLocks/>
            <a:stCxn id="11" idx="6"/>
            <a:endCxn id="4" idx="2"/>
          </p:cNvCxnSpPr>
          <p:nvPr/>
        </p:nvCxnSpPr>
        <p:spPr>
          <a:xfrm>
            <a:off x="3971046" y="2920215"/>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14AAF612-13E2-DCBB-0907-7FBCCA2122A6}"/>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38ED4B45-F654-BBA8-1137-1F39AFEF0068}"/>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B754405B-B9CE-DC72-7E1C-BE9C40113451}"/>
              </a:ext>
            </a:extLst>
          </p:cNvPr>
          <p:cNvSpPr txBox="1"/>
          <p:nvPr/>
        </p:nvSpPr>
        <p:spPr>
          <a:xfrm>
            <a:off x="1458081" y="4381209"/>
            <a:ext cx="375424" cy="400110"/>
          </a:xfrm>
          <a:prstGeom prst="rect">
            <a:avLst/>
          </a:prstGeom>
          <a:noFill/>
        </p:spPr>
        <p:txBody>
          <a:bodyPr wrap="none" rtlCol="0">
            <a:spAutoFit/>
          </a:bodyPr>
          <a:lstStyle/>
          <a:p>
            <a:r>
              <a:rPr lang="en-US" b="0" i="1" dirty="0" err="1">
                <a:latin typeface="Times New Roman" panose="02020603050405020304" pitchFamily="18" charset="0"/>
                <a:cs typeface="Times New Roman" panose="02020603050405020304" pitchFamily="18" charset="0"/>
              </a:rPr>
              <a:t>x</a:t>
            </a:r>
            <a:r>
              <a:rPr lang="en-US" sz="1100" b="0" dirty="0" err="1">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D3D210AF-15CF-783A-17BD-D72ED3447754}"/>
              </a:ext>
            </a:extLst>
          </p:cNvPr>
          <p:cNvSpPr txBox="1"/>
          <p:nvPr/>
        </p:nvSpPr>
        <p:spPr>
          <a:xfrm>
            <a:off x="6461344" y="2667000"/>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2F59DB8B-8161-2E96-6BDB-4FB58E32ABEF}"/>
              </a:ext>
            </a:extLst>
          </p:cNvPr>
          <p:cNvSpPr/>
          <p:nvPr/>
        </p:nvSpPr>
        <p:spPr>
          <a:xfrm>
            <a:off x="3442611" y="338595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7512635C-22E8-D97A-5EDF-A09D612CEC8C}"/>
              </a:ext>
            </a:extLst>
          </p:cNvPr>
          <p:cNvCxnSpPr>
            <a:cxnSpLocks/>
            <a:stCxn id="12" idx="6"/>
            <a:endCxn id="5" idx="1"/>
          </p:cNvCxnSpPr>
          <p:nvPr/>
        </p:nvCxnSpPr>
        <p:spPr>
          <a:xfrm>
            <a:off x="1847781" y="1677493"/>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804EAAC4-C724-49D2-0928-141EBD2FABC1}"/>
              </a:ext>
            </a:extLst>
          </p:cNvPr>
          <p:cNvCxnSpPr>
            <a:cxnSpLocks/>
            <a:stCxn id="17" idx="6"/>
            <a:endCxn id="5" idx="1"/>
          </p:cNvCxnSpPr>
          <p:nvPr/>
        </p:nvCxnSpPr>
        <p:spPr>
          <a:xfrm>
            <a:off x="1847781" y="2217820"/>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DD40D315-256F-B87C-3C67-3E4760FD852F}"/>
              </a:ext>
            </a:extLst>
          </p:cNvPr>
          <p:cNvCxnSpPr>
            <a:cxnSpLocks/>
            <a:stCxn id="20" idx="6"/>
          </p:cNvCxnSpPr>
          <p:nvPr/>
        </p:nvCxnSpPr>
        <p:spPr>
          <a:xfrm>
            <a:off x="1847781" y="2820329"/>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9755AC25-2180-51E9-12A9-810EB6B71A94}"/>
              </a:ext>
            </a:extLst>
          </p:cNvPr>
          <p:cNvCxnSpPr>
            <a:cxnSpLocks/>
            <a:stCxn id="21" idx="6"/>
            <a:endCxn id="5" idx="2"/>
          </p:cNvCxnSpPr>
          <p:nvPr/>
        </p:nvCxnSpPr>
        <p:spPr>
          <a:xfrm>
            <a:off x="1847781" y="3438426"/>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AAF52FD2-FA7D-FFC2-1A52-FD9593086EFB}"/>
              </a:ext>
            </a:extLst>
          </p:cNvPr>
          <p:cNvCxnSpPr>
            <a:cxnSpLocks/>
            <a:stCxn id="47" idx="3"/>
          </p:cNvCxnSpPr>
          <p:nvPr/>
        </p:nvCxnSpPr>
        <p:spPr>
          <a:xfrm flipV="1">
            <a:off x="1833505" y="3813643"/>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5AD990DA-C5E4-93D5-5726-EF95E15A2D3C}"/>
              </a:ext>
            </a:extLst>
          </p:cNvPr>
          <p:cNvCxnSpPr>
            <a:cxnSpLocks/>
            <a:endCxn id="4" idx="3"/>
          </p:cNvCxnSpPr>
          <p:nvPr/>
        </p:nvCxnSpPr>
        <p:spPr>
          <a:xfrm flipV="1">
            <a:off x="3962400" y="3124548"/>
            <a:ext cx="1247956" cy="542688"/>
          </a:xfrm>
          <a:prstGeom prst="straightConnector1">
            <a:avLst/>
          </a:prstGeom>
          <a:noFill/>
          <a:ln w="9525" cap="flat" cmpd="sng">
            <a:solidFill>
              <a:schemeClr val="accent1"/>
            </a:solidFill>
            <a:prstDash val="solid"/>
            <a:miter lim="800000"/>
            <a:headEnd type="none" w="sm" len="sm"/>
            <a:tailEnd type="triangle" w="med" len="med"/>
          </a:ln>
        </p:spPr>
      </p:cxnSp>
      <p:sp>
        <p:nvSpPr>
          <p:cNvPr id="2" name="Google Shape;409;p56">
            <a:extLst>
              <a:ext uri="{FF2B5EF4-FFF2-40B4-BE49-F238E27FC236}">
                <a16:creationId xmlns:a16="http://schemas.microsoft.com/office/drawing/2014/main" id="{2C5443FE-7FDC-482D-8132-772C83796DCC}"/>
              </a:ext>
            </a:extLst>
          </p:cNvPr>
          <p:cNvSpPr/>
          <p:nvPr/>
        </p:nvSpPr>
        <p:spPr>
          <a:xfrm>
            <a:off x="3442611" y="188936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611C2080-581A-A6A0-D062-DED62DD28398}"/>
              </a:ext>
            </a:extLst>
          </p:cNvPr>
          <p:cNvCxnSpPr>
            <a:cxnSpLocks/>
            <a:stCxn id="12" idx="6"/>
          </p:cNvCxnSpPr>
          <p:nvPr/>
        </p:nvCxnSpPr>
        <p:spPr>
          <a:xfrm>
            <a:off x="1847781" y="1677493"/>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461E783F-1277-A7CB-AD4A-25C60086A140}"/>
              </a:ext>
            </a:extLst>
          </p:cNvPr>
          <p:cNvCxnSpPr>
            <a:cxnSpLocks/>
            <a:stCxn id="17" idx="6"/>
            <a:endCxn id="2" idx="2"/>
          </p:cNvCxnSpPr>
          <p:nvPr/>
        </p:nvCxnSpPr>
        <p:spPr>
          <a:xfrm flipV="1">
            <a:off x="1847781" y="2169555"/>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759CE272-789E-A1B7-5D33-7F1C246D0E46}"/>
              </a:ext>
            </a:extLst>
          </p:cNvPr>
          <p:cNvCxnSpPr>
            <a:cxnSpLocks/>
            <a:stCxn id="20" idx="6"/>
            <a:endCxn id="2" idx="2"/>
          </p:cNvCxnSpPr>
          <p:nvPr/>
        </p:nvCxnSpPr>
        <p:spPr>
          <a:xfrm flipV="1">
            <a:off x="1847781" y="2169555"/>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ACA2584B-6934-801E-AD1C-F188F246B84D}"/>
              </a:ext>
            </a:extLst>
          </p:cNvPr>
          <p:cNvCxnSpPr>
            <a:cxnSpLocks/>
            <a:stCxn id="21" idx="6"/>
          </p:cNvCxnSpPr>
          <p:nvPr/>
        </p:nvCxnSpPr>
        <p:spPr>
          <a:xfrm flipV="1">
            <a:off x="1847781" y="2306704"/>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1187B7AD-571C-C20C-5CEA-379DCC5E989D}"/>
              </a:ext>
            </a:extLst>
          </p:cNvPr>
          <p:cNvCxnSpPr>
            <a:cxnSpLocks/>
            <a:stCxn id="47" idx="3"/>
            <a:endCxn id="2" idx="3"/>
          </p:cNvCxnSpPr>
          <p:nvPr/>
        </p:nvCxnSpPr>
        <p:spPr>
          <a:xfrm flipV="1">
            <a:off x="1833505" y="2367676"/>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5ADF7365-9489-7F25-039D-1676C0FDCBBF}"/>
              </a:ext>
            </a:extLst>
          </p:cNvPr>
          <p:cNvCxnSpPr>
            <a:cxnSpLocks/>
            <a:endCxn id="4" idx="1"/>
          </p:cNvCxnSpPr>
          <p:nvPr/>
        </p:nvCxnSpPr>
        <p:spPr>
          <a:xfrm>
            <a:off x="3962400" y="2163242"/>
            <a:ext cx="1247956" cy="565063"/>
          </a:xfrm>
          <a:prstGeom prst="straightConnector1">
            <a:avLst/>
          </a:prstGeom>
          <a:noFill/>
          <a:ln w="9525" cap="flat" cmpd="sng">
            <a:solidFill>
              <a:schemeClr val="accent1"/>
            </a:solidFill>
            <a:prstDash val="solid"/>
            <a:miter lim="800000"/>
            <a:headEnd type="none" w="sm" len="sm"/>
            <a:tailEnd type="triangle" w="med" len="med"/>
          </a:ln>
        </p:spPr>
      </p:cxnSp>
      <p:sp>
        <p:nvSpPr>
          <p:cNvPr id="4" name="Google Shape;409;p56">
            <a:extLst>
              <a:ext uri="{FF2B5EF4-FFF2-40B4-BE49-F238E27FC236}">
                <a16:creationId xmlns:a16="http://schemas.microsoft.com/office/drawing/2014/main" id="{9E49402B-024C-327E-6A61-8071349B0783}"/>
              </a:ext>
            </a:extLst>
          </p:cNvPr>
          <p:cNvSpPr/>
          <p:nvPr/>
        </p:nvSpPr>
        <p:spPr>
          <a:xfrm>
            <a:off x="5132988" y="2646241"/>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6" name="Google Shape;422;p56">
            <a:extLst>
              <a:ext uri="{FF2B5EF4-FFF2-40B4-BE49-F238E27FC236}">
                <a16:creationId xmlns:a16="http://schemas.microsoft.com/office/drawing/2014/main" id="{DBB196E8-F3A9-28EE-4A00-6E1A0185E69E}"/>
              </a:ext>
            </a:extLst>
          </p:cNvPr>
          <p:cNvCxnSpPr>
            <a:cxnSpLocks/>
          </p:cNvCxnSpPr>
          <p:nvPr/>
        </p:nvCxnSpPr>
        <p:spPr>
          <a:xfrm>
            <a:off x="5661288" y="2920214"/>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19" name="Rectangle 7">
            <a:extLst>
              <a:ext uri="{FF2B5EF4-FFF2-40B4-BE49-F238E27FC236}">
                <a16:creationId xmlns:a16="http://schemas.microsoft.com/office/drawing/2014/main" id="{9D139AB6-838F-2A22-8EE8-DE2A18544AD7}"/>
              </a:ext>
            </a:extLst>
          </p:cNvPr>
          <p:cNvSpPr txBox="1">
            <a:spLocks noChangeArrowheads="1"/>
          </p:cNvSpPr>
          <p:nvPr/>
        </p:nvSpPr>
        <p:spPr bwMode="auto">
          <a:xfrm>
            <a:off x="5540828" y="3886200"/>
            <a:ext cx="3222171"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But now that we have three outputs, we need to combine them somehow. We do that with another neuron.</a:t>
            </a:r>
          </a:p>
          <a:p>
            <a:pPr marL="342900" indent="-342900" rtl="1" eaLnBrk="0" fontAlgn="base" hangingPunct="0">
              <a:lnSpc>
                <a:spcPct val="90000"/>
              </a:lnSpc>
              <a:spcBef>
                <a:spcPts val="1200"/>
              </a:spcBef>
              <a:spcAft>
                <a:spcPct val="0"/>
              </a:spcAft>
              <a:buClr>
                <a:schemeClr val="tx1"/>
              </a:buClr>
              <a:buSzPct val="100000"/>
              <a:buFont typeface="Wingdings" charset="0"/>
              <a:buNone/>
              <a:defRPr/>
            </a:pPr>
            <a:endParaRPr lang="en-US" b="0" i="1" kern="0" dirty="0"/>
          </a:p>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i="1" kern="0" dirty="0"/>
              <a:t>Advanced: before pushing the values to the new neuron, we need to use some non-linear function.</a:t>
            </a:r>
          </a:p>
        </p:txBody>
      </p:sp>
    </p:spTree>
    <p:extLst>
      <p:ext uri="{BB962C8B-B14F-4D97-AF65-F5344CB8AC3E}">
        <p14:creationId xmlns:p14="http://schemas.microsoft.com/office/powerpoint/2010/main" val="2604721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DADA7D7-F8B2-4917-B79D-AFBA688A26C8}"/>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773ADF77-E868-EF2C-3A6F-52CAD10A0B82}"/>
              </a:ext>
            </a:extLst>
          </p:cNvPr>
          <p:cNvSpPr>
            <a:spLocks noGrp="1" noChangeArrowheads="1"/>
          </p:cNvSpPr>
          <p:nvPr>
            <p:ph type="title"/>
          </p:nvPr>
        </p:nvSpPr>
        <p:spPr/>
        <p:txBody>
          <a:bodyPr/>
          <a:lstStyle/>
          <a:p>
            <a:pPr>
              <a:defRPr/>
            </a:pPr>
            <a:r>
              <a:rPr lang="en-US" dirty="0">
                <a:cs typeface="+mj-cs"/>
              </a:rPr>
              <a:t>Feed-forward network</a:t>
            </a:r>
          </a:p>
        </p:txBody>
      </p:sp>
      <p:sp>
        <p:nvSpPr>
          <p:cNvPr id="8" name="Rectangle 89">
            <a:extLst>
              <a:ext uri="{FF2B5EF4-FFF2-40B4-BE49-F238E27FC236}">
                <a16:creationId xmlns:a16="http://schemas.microsoft.com/office/drawing/2014/main" id="{7BF7DCCF-EA84-FED0-A57F-D487013F2B90}"/>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This is a </a:t>
            </a:r>
            <a:r>
              <a:rPr lang="en-US" altLang="en-US" kern="0" dirty="0">
                <a:latin typeface="Times New Roman" panose="02020603050405020304" pitchFamily="18" charset="0"/>
                <a:ea typeface="ＭＳ Ｐゴシック" charset="-128"/>
                <a:cs typeface="Times New Roman" panose="02020603050405020304" pitchFamily="18" charset="0"/>
              </a:rPr>
              <a:t>two-layer </a:t>
            </a:r>
            <a:r>
              <a:rPr lang="en-US" altLang="en-US" b="0" kern="0" dirty="0">
                <a:latin typeface="Times New Roman" panose="02020603050405020304" pitchFamily="18" charset="0"/>
                <a:ea typeface="ＭＳ Ｐゴシック" charset="-128"/>
                <a:cs typeface="Times New Roman" panose="02020603050405020304" pitchFamily="18" charset="0"/>
              </a:rPr>
              <a:t>neural network. This </a:t>
            </a:r>
            <a:r>
              <a:rPr lang="en-US" altLang="en-US" b="0" i="1" kern="0" dirty="0">
                <a:latin typeface="Times New Roman" panose="02020603050405020304" pitchFamily="18" charset="0"/>
                <a:ea typeface="ＭＳ Ｐゴシック" charset="-128"/>
                <a:cs typeface="Times New Roman" panose="02020603050405020304" pitchFamily="18" charset="0"/>
              </a:rPr>
              <a:t>architecture</a:t>
            </a:r>
            <a:r>
              <a:rPr lang="en-US" altLang="en-US" b="0" kern="0" dirty="0">
                <a:latin typeface="Times New Roman" panose="02020603050405020304" pitchFamily="18" charset="0"/>
                <a:ea typeface="ＭＳ Ｐゴシック" charset="-128"/>
                <a:cs typeface="Times New Roman" panose="02020603050405020304" pitchFamily="18" charset="0"/>
              </a:rPr>
              <a:t> is typically referred to as </a:t>
            </a:r>
            <a:r>
              <a:rPr lang="en-US" altLang="en-US" kern="0" dirty="0">
                <a:latin typeface="Times New Roman" panose="02020603050405020304" pitchFamily="18" charset="0"/>
                <a:ea typeface="ＭＳ Ｐゴシック" charset="-128"/>
                <a:cs typeface="Times New Roman" panose="02020603050405020304" pitchFamily="18" charset="0"/>
              </a:rPr>
              <a:t>feed-forward network</a:t>
            </a:r>
            <a:r>
              <a:rPr lang="en-US" altLang="en-US" b="0" kern="0" dirty="0">
                <a:latin typeface="Times New Roman" panose="02020603050405020304" pitchFamily="18" charset="0"/>
                <a:ea typeface="ＭＳ Ｐゴシック" charset="-128"/>
                <a:cs typeface="Times New Roman" panose="02020603050405020304" pitchFamily="18" charset="0"/>
              </a:rPr>
              <a:t>. There are many other architectures. ChatGPT, for instance, is a neural network based on the </a:t>
            </a:r>
            <a:r>
              <a:rPr lang="en-US" altLang="en-US" kern="0" dirty="0">
                <a:latin typeface="Times New Roman" panose="02020603050405020304" pitchFamily="18" charset="0"/>
                <a:ea typeface="ＭＳ Ｐゴシック" charset="-128"/>
                <a:cs typeface="Times New Roman" panose="02020603050405020304" pitchFamily="18" charset="0"/>
              </a:rPr>
              <a:t>Transformer </a:t>
            </a:r>
            <a:r>
              <a:rPr lang="en-US" altLang="en-US" b="0" kern="0" dirty="0">
                <a:latin typeface="Times New Roman" panose="02020603050405020304" pitchFamily="18" charset="0"/>
                <a:ea typeface="ＭＳ Ｐゴシック" charset="-128"/>
                <a:cs typeface="Times New Roman" panose="02020603050405020304" pitchFamily="18" charset="0"/>
              </a:rPr>
              <a:t>architecture, which was invented and published in 2017.</a:t>
            </a:r>
          </a:p>
        </p:txBody>
      </p:sp>
      <p:sp>
        <p:nvSpPr>
          <p:cNvPr id="11" name="Google Shape;409;p56">
            <a:extLst>
              <a:ext uri="{FF2B5EF4-FFF2-40B4-BE49-F238E27FC236}">
                <a16:creationId xmlns:a16="http://schemas.microsoft.com/office/drawing/2014/main" id="{4F4667C4-E3F2-61A5-CC1D-AD938E342864}"/>
              </a:ext>
            </a:extLst>
          </p:cNvPr>
          <p:cNvSpPr/>
          <p:nvPr/>
        </p:nvSpPr>
        <p:spPr>
          <a:xfrm>
            <a:off x="4307985" y="34176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DCB7AEF4-8F3B-A45F-4269-7149E3C94814}"/>
              </a:ext>
            </a:extLst>
          </p:cNvPr>
          <p:cNvSpPr/>
          <p:nvPr/>
        </p:nvSpPr>
        <p:spPr>
          <a:xfrm>
            <a:off x="2323320" y="226042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C34E0FCC-DE6F-DBB9-A900-71B3919CC470}"/>
              </a:ext>
            </a:extLst>
          </p:cNvPr>
          <p:cNvSpPr/>
          <p:nvPr/>
        </p:nvSpPr>
        <p:spPr>
          <a:xfrm>
            <a:off x="2323320" y="280075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636539BA-28B5-F40C-8461-18F954C63CA3}"/>
              </a:ext>
            </a:extLst>
          </p:cNvPr>
          <p:cNvSpPr/>
          <p:nvPr/>
        </p:nvSpPr>
        <p:spPr>
          <a:xfrm>
            <a:off x="2323320" y="340326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7823A91B-A330-655A-29A1-9537DE532FF6}"/>
              </a:ext>
            </a:extLst>
          </p:cNvPr>
          <p:cNvSpPr/>
          <p:nvPr/>
        </p:nvSpPr>
        <p:spPr>
          <a:xfrm>
            <a:off x="2323320" y="402135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43DB323A-9D19-0D62-F616-92B828AC2F85}"/>
              </a:ext>
            </a:extLst>
          </p:cNvPr>
          <p:cNvCxnSpPr>
            <a:cxnSpLocks/>
            <a:stCxn id="12" idx="6"/>
            <a:endCxn id="11" idx="1"/>
          </p:cNvCxnSpPr>
          <p:nvPr/>
        </p:nvCxnSpPr>
        <p:spPr>
          <a:xfrm>
            <a:off x="2713020" y="2455124"/>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7B75AC6B-15B5-EBE1-ABE4-E5741AE7028C}"/>
              </a:ext>
            </a:extLst>
          </p:cNvPr>
          <p:cNvCxnSpPr>
            <a:cxnSpLocks/>
            <a:stCxn id="17" idx="6"/>
          </p:cNvCxnSpPr>
          <p:nvPr/>
        </p:nvCxnSpPr>
        <p:spPr>
          <a:xfrm>
            <a:off x="2713020" y="299545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4493502C-8A07-C0FA-E11C-C49F47CF0DCD}"/>
              </a:ext>
            </a:extLst>
          </p:cNvPr>
          <p:cNvCxnSpPr>
            <a:cxnSpLocks/>
            <a:stCxn id="20" idx="6"/>
            <a:endCxn id="11" idx="2"/>
          </p:cNvCxnSpPr>
          <p:nvPr/>
        </p:nvCxnSpPr>
        <p:spPr>
          <a:xfrm>
            <a:off x="2713020" y="3597960"/>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A9D6DFA9-423E-5FDD-36A9-616C27B5A6C5}"/>
              </a:ext>
            </a:extLst>
          </p:cNvPr>
          <p:cNvCxnSpPr>
            <a:cxnSpLocks/>
            <a:stCxn id="21" idx="6"/>
          </p:cNvCxnSpPr>
          <p:nvPr/>
        </p:nvCxnSpPr>
        <p:spPr>
          <a:xfrm flipV="1">
            <a:off x="2713020" y="3731913"/>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2DCE3B93-E69B-B798-C880-F7EB4B2368FF}"/>
              </a:ext>
            </a:extLst>
          </p:cNvPr>
          <p:cNvCxnSpPr>
            <a:cxnSpLocks/>
            <a:stCxn id="46" idx="6"/>
            <a:endCxn id="11" idx="3"/>
          </p:cNvCxnSpPr>
          <p:nvPr/>
        </p:nvCxnSpPr>
        <p:spPr>
          <a:xfrm flipV="1">
            <a:off x="2697229" y="3895967"/>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AF5B5662-82FB-9AE0-DC48-DA91325B8287}"/>
              </a:ext>
            </a:extLst>
          </p:cNvPr>
          <p:cNvCxnSpPr>
            <a:cxnSpLocks/>
            <a:stCxn id="11" idx="6"/>
            <a:endCxn id="4" idx="2"/>
          </p:cNvCxnSpPr>
          <p:nvPr/>
        </p:nvCxnSpPr>
        <p:spPr>
          <a:xfrm>
            <a:off x="4836285" y="36978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E2EDF20F-3065-772B-BA41-3E5A12C305F3}"/>
              </a:ext>
            </a:extLst>
          </p:cNvPr>
          <p:cNvSpPr txBox="1"/>
          <p:nvPr/>
        </p:nvSpPr>
        <p:spPr>
          <a:xfrm>
            <a:off x="2323320" y="4599622"/>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736F5C5B-2966-7EDA-F7E0-5E9A34FA33B5}"/>
              </a:ext>
            </a:extLst>
          </p:cNvPr>
          <p:cNvSpPr/>
          <p:nvPr/>
        </p:nvSpPr>
        <p:spPr bwMode="auto">
          <a:xfrm>
            <a:off x="2313039" y="5188361"/>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65442E6A-9864-1359-DC1C-E82E261D44CE}"/>
              </a:ext>
            </a:extLst>
          </p:cNvPr>
          <p:cNvSpPr txBox="1"/>
          <p:nvPr/>
        </p:nvSpPr>
        <p:spPr>
          <a:xfrm>
            <a:off x="2323320" y="5158840"/>
            <a:ext cx="375424" cy="400110"/>
          </a:xfrm>
          <a:prstGeom prst="rect">
            <a:avLst/>
          </a:prstGeom>
          <a:noFill/>
        </p:spPr>
        <p:txBody>
          <a:bodyPr wrap="none" rtlCol="0">
            <a:spAutoFit/>
          </a:bodyPr>
          <a:lstStyle/>
          <a:p>
            <a:r>
              <a:rPr lang="en-US" b="0" i="1" dirty="0" err="1">
                <a:latin typeface="Times New Roman" panose="02020603050405020304" pitchFamily="18" charset="0"/>
                <a:cs typeface="Times New Roman" panose="02020603050405020304" pitchFamily="18" charset="0"/>
              </a:rPr>
              <a:t>x</a:t>
            </a:r>
            <a:r>
              <a:rPr lang="en-US" sz="1100" b="0" dirty="0" err="1">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DB14B752-FB34-4674-DA15-FBDC3E4AAA0B}"/>
              </a:ext>
            </a:extLst>
          </p:cNvPr>
          <p:cNvSpPr txBox="1"/>
          <p:nvPr/>
        </p:nvSpPr>
        <p:spPr>
          <a:xfrm>
            <a:off x="7326583" y="3444631"/>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6531526E-FDE2-8B09-5165-CFF6F0CAEA11}"/>
              </a:ext>
            </a:extLst>
          </p:cNvPr>
          <p:cNvSpPr/>
          <p:nvPr/>
        </p:nvSpPr>
        <p:spPr>
          <a:xfrm>
            <a:off x="4307850" y="41635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9EA52375-1751-B74E-1826-18DC08005AAB}"/>
              </a:ext>
            </a:extLst>
          </p:cNvPr>
          <p:cNvCxnSpPr>
            <a:cxnSpLocks/>
            <a:stCxn id="12" idx="6"/>
            <a:endCxn id="5" idx="1"/>
          </p:cNvCxnSpPr>
          <p:nvPr/>
        </p:nvCxnSpPr>
        <p:spPr>
          <a:xfrm>
            <a:off x="2713020" y="2455124"/>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47416BD1-4EE0-4A84-EF62-9A903565E16E}"/>
              </a:ext>
            </a:extLst>
          </p:cNvPr>
          <p:cNvCxnSpPr>
            <a:cxnSpLocks/>
            <a:stCxn id="17" idx="6"/>
            <a:endCxn id="5" idx="1"/>
          </p:cNvCxnSpPr>
          <p:nvPr/>
        </p:nvCxnSpPr>
        <p:spPr>
          <a:xfrm>
            <a:off x="2713020" y="2995451"/>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CED18388-CF08-D644-1A80-60A1A25650F1}"/>
              </a:ext>
            </a:extLst>
          </p:cNvPr>
          <p:cNvCxnSpPr>
            <a:cxnSpLocks/>
            <a:stCxn id="20" idx="6"/>
          </p:cNvCxnSpPr>
          <p:nvPr/>
        </p:nvCxnSpPr>
        <p:spPr>
          <a:xfrm>
            <a:off x="2713020" y="3597960"/>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75FBC4C9-E625-4BB9-BDC1-8FF9992CB93A}"/>
              </a:ext>
            </a:extLst>
          </p:cNvPr>
          <p:cNvCxnSpPr>
            <a:cxnSpLocks/>
            <a:stCxn id="21" idx="6"/>
            <a:endCxn id="5" idx="2"/>
          </p:cNvCxnSpPr>
          <p:nvPr/>
        </p:nvCxnSpPr>
        <p:spPr>
          <a:xfrm>
            <a:off x="2713020" y="4216057"/>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113BC824-B584-E5CD-B6CB-8AE08CE542FF}"/>
              </a:ext>
            </a:extLst>
          </p:cNvPr>
          <p:cNvCxnSpPr>
            <a:cxnSpLocks/>
            <a:stCxn id="47" idx="3"/>
          </p:cNvCxnSpPr>
          <p:nvPr/>
        </p:nvCxnSpPr>
        <p:spPr>
          <a:xfrm flipV="1">
            <a:off x="2698744" y="4591274"/>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384D6561-6E55-9189-8FB7-37F427FB6BDB}"/>
              </a:ext>
            </a:extLst>
          </p:cNvPr>
          <p:cNvCxnSpPr>
            <a:cxnSpLocks/>
            <a:endCxn id="4" idx="3"/>
          </p:cNvCxnSpPr>
          <p:nvPr/>
        </p:nvCxnSpPr>
        <p:spPr>
          <a:xfrm flipV="1">
            <a:off x="4827639" y="3902179"/>
            <a:ext cx="1247956" cy="542688"/>
          </a:xfrm>
          <a:prstGeom prst="straightConnector1">
            <a:avLst/>
          </a:prstGeom>
          <a:noFill/>
          <a:ln w="9525" cap="flat" cmpd="sng">
            <a:solidFill>
              <a:schemeClr val="accent1"/>
            </a:solidFill>
            <a:prstDash val="solid"/>
            <a:miter lim="800000"/>
            <a:headEnd type="none" w="sm" len="sm"/>
            <a:tailEnd type="triangle" w="med" len="med"/>
          </a:ln>
        </p:spPr>
      </p:cxnSp>
      <p:sp>
        <p:nvSpPr>
          <p:cNvPr id="2" name="Google Shape;409;p56">
            <a:extLst>
              <a:ext uri="{FF2B5EF4-FFF2-40B4-BE49-F238E27FC236}">
                <a16:creationId xmlns:a16="http://schemas.microsoft.com/office/drawing/2014/main" id="{75696FA6-32F1-A19C-1860-16F74DA47739}"/>
              </a:ext>
            </a:extLst>
          </p:cNvPr>
          <p:cNvSpPr/>
          <p:nvPr/>
        </p:nvSpPr>
        <p:spPr>
          <a:xfrm>
            <a:off x="4307850" y="26670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B71A3A57-400B-BBA2-BF2A-68E573E1DDC4}"/>
              </a:ext>
            </a:extLst>
          </p:cNvPr>
          <p:cNvCxnSpPr>
            <a:cxnSpLocks/>
            <a:stCxn id="12" idx="6"/>
          </p:cNvCxnSpPr>
          <p:nvPr/>
        </p:nvCxnSpPr>
        <p:spPr>
          <a:xfrm>
            <a:off x="2713020" y="2455124"/>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7D037CCC-4A17-7315-67A8-B4BF63DACD3A}"/>
              </a:ext>
            </a:extLst>
          </p:cNvPr>
          <p:cNvCxnSpPr>
            <a:cxnSpLocks/>
            <a:stCxn id="17" idx="6"/>
            <a:endCxn id="2" idx="2"/>
          </p:cNvCxnSpPr>
          <p:nvPr/>
        </p:nvCxnSpPr>
        <p:spPr>
          <a:xfrm flipV="1">
            <a:off x="2713020" y="2947186"/>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6BA541F8-474C-0319-71F7-B5C916483450}"/>
              </a:ext>
            </a:extLst>
          </p:cNvPr>
          <p:cNvCxnSpPr>
            <a:cxnSpLocks/>
            <a:stCxn id="20" idx="6"/>
            <a:endCxn id="2" idx="2"/>
          </p:cNvCxnSpPr>
          <p:nvPr/>
        </p:nvCxnSpPr>
        <p:spPr>
          <a:xfrm flipV="1">
            <a:off x="2713020" y="2947186"/>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D21E7526-5A7A-B3EE-6DA0-E2B9FF2B3B51}"/>
              </a:ext>
            </a:extLst>
          </p:cNvPr>
          <p:cNvCxnSpPr>
            <a:cxnSpLocks/>
            <a:stCxn id="21" idx="6"/>
          </p:cNvCxnSpPr>
          <p:nvPr/>
        </p:nvCxnSpPr>
        <p:spPr>
          <a:xfrm flipV="1">
            <a:off x="2713020" y="3084335"/>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67E70E90-C6AC-F1BE-57E8-186D2DF99A52}"/>
              </a:ext>
            </a:extLst>
          </p:cNvPr>
          <p:cNvCxnSpPr>
            <a:cxnSpLocks/>
            <a:stCxn id="47" idx="3"/>
            <a:endCxn id="2" idx="3"/>
          </p:cNvCxnSpPr>
          <p:nvPr/>
        </p:nvCxnSpPr>
        <p:spPr>
          <a:xfrm flipV="1">
            <a:off x="2698744" y="3145307"/>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27C2CD5B-E286-0F85-8D41-C36F1D7DD67A}"/>
              </a:ext>
            </a:extLst>
          </p:cNvPr>
          <p:cNvCxnSpPr>
            <a:cxnSpLocks/>
            <a:endCxn id="4" idx="1"/>
          </p:cNvCxnSpPr>
          <p:nvPr/>
        </p:nvCxnSpPr>
        <p:spPr>
          <a:xfrm>
            <a:off x="4827639" y="2940873"/>
            <a:ext cx="1247956" cy="565063"/>
          </a:xfrm>
          <a:prstGeom prst="straightConnector1">
            <a:avLst/>
          </a:prstGeom>
          <a:noFill/>
          <a:ln w="9525" cap="flat" cmpd="sng">
            <a:solidFill>
              <a:schemeClr val="accent1"/>
            </a:solidFill>
            <a:prstDash val="solid"/>
            <a:miter lim="800000"/>
            <a:headEnd type="none" w="sm" len="sm"/>
            <a:tailEnd type="triangle" w="med" len="med"/>
          </a:ln>
        </p:spPr>
      </p:cxnSp>
      <p:sp>
        <p:nvSpPr>
          <p:cNvPr id="4" name="Google Shape;409;p56">
            <a:extLst>
              <a:ext uri="{FF2B5EF4-FFF2-40B4-BE49-F238E27FC236}">
                <a16:creationId xmlns:a16="http://schemas.microsoft.com/office/drawing/2014/main" id="{D87D6B82-6392-7845-325A-478023ED574A}"/>
              </a:ext>
            </a:extLst>
          </p:cNvPr>
          <p:cNvSpPr/>
          <p:nvPr/>
        </p:nvSpPr>
        <p:spPr>
          <a:xfrm>
            <a:off x="5998227" y="342387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6" name="Google Shape;422;p56">
            <a:extLst>
              <a:ext uri="{FF2B5EF4-FFF2-40B4-BE49-F238E27FC236}">
                <a16:creationId xmlns:a16="http://schemas.microsoft.com/office/drawing/2014/main" id="{D85855D3-5C7E-E3A7-CFD6-172595C6CB91}"/>
              </a:ext>
            </a:extLst>
          </p:cNvPr>
          <p:cNvCxnSpPr>
            <a:cxnSpLocks/>
          </p:cNvCxnSpPr>
          <p:nvPr/>
        </p:nvCxnSpPr>
        <p:spPr>
          <a:xfrm>
            <a:off x="6526527" y="369784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14" name="Left Brace 13">
            <a:extLst>
              <a:ext uri="{FF2B5EF4-FFF2-40B4-BE49-F238E27FC236}">
                <a16:creationId xmlns:a16="http://schemas.microsoft.com/office/drawing/2014/main" id="{DAA85DB4-D04B-5DC3-5CBB-B62F58F7A737}"/>
              </a:ext>
            </a:extLst>
          </p:cNvPr>
          <p:cNvSpPr/>
          <p:nvPr/>
        </p:nvSpPr>
        <p:spPr bwMode="auto">
          <a:xfrm rot="16200000">
            <a:off x="3520302" y="5078684"/>
            <a:ext cx="240214" cy="1489618"/>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9"/>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pitchFamily="34" charset="0"/>
            </a:endParaRPr>
          </a:p>
        </p:txBody>
      </p:sp>
      <p:sp>
        <p:nvSpPr>
          <p:cNvPr id="15" name="TextBox 14">
            <a:extLst>
              <a:ext uri="{FF2B5EF4-FFF2-40B4-BE49-F238E27FC236}">
                <a16:creationId xmlns:a16="http://schemas.microsoft.com/office/drawing/2014/main" id="{480DE3FA-6826-2EA4-F80B-F111A7721757}"/>
              </a:ext>
            </a:extLst>
          </p:cNvPr>
          <p:cNvSpPr txBox="1"/>
          <p:nvPr/>
        </p:nvSpPr>
        <p:spPr>
          <a:xfrm>
            <a:off x="3187199" y="5943600"/>
            <a:ext cx="1003801"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1</a:t>
            </a:r>
            <a:r>
              <a:rPr lang="en-US" b="0" baseline="30000" dirty="0">
                <a:latin typeface="Times New Roman" panose="02020603050405020304" pitchFamily="18" charset="0"/>
                <a:cs typeface="Times New Roman" panose="02020603050405020304" pitchFamily="18" charset="0"/>
              </a:rPr>
              <a:t>st</a:t>
            </a:r>
            <a:r>
              <a:rPr lang="en-US" b="0" dirty="0">
                <a:latin typeface="Times New Roman" panose="02020603050405020304" pitchFamily="18" charset="0"/>
                <a:cs typeface="Times New Roman" panose="02020603050405020304" pitchFamily="18" charset="0"/>
              </a:rPr>
              <a:t> layer</a:t>
            </a:r>
          </a:p>
        </p:txBody>
      </p:sp>
      <p:sp>
        <p:nvSpPr>
          <p:cNvPr id="32" name="Left Brace 31">
            <a:extLst>
              <a:ext uri="{FF2B5EF4-FFF2-40B4-BE49-F238E27FC236}">
                <a16:creationId xmlns:a16="http://schemas.microsoft.com/office/drawing/2014/main" id="{61AE4B0A-78A0-D59E-36B9-E04D0650EF28}"/>
              </a:ext>
            </a:extLst>
          </p:cNvPr>
          <p:cNvSpPr/>
          <p:nvPr/>
        </p:nvSpPr>
        <p:spPr bwMode="auto">
          <a:xfrm rot="16200000">
            <a:off x="5272902" y="5090299"/>
            <a:ext cx="240214" cy="1489618"/>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9"/>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a:ln>
                <a:noFill/>
              </a:ln>
              <a:solidFill>
                <a:schemeClr val="tx1"/>
              </a:solidFill>
              <a:effectLst/>
              <a:latin typeface="Arial" pitchFamily="34" charset="0"/>
            </a:endParaRPr>
          </a:p>
        </p:txBody>
      </p:sp>
      <p:sp>
        <p:nvSpPr>
          <p:cNvPr id="33" name="TextBox 32">
            <a:extLst>
              <a:ext uri="{FF2B5EF4-FFF2-40B4-BE49-F238E27FC236}">
                <a16:creationId xmlns:a16="http://schemas.microsoft.com/office/drawing/2014/main" id="{B647F00C-B4C5-2D7A-D659-0FED93753567}"/>
              </a:ext>
            </a:extLst>
          </p:cNvPr>
          <p:cNvSpPr txBox="1"/>
          <p:nvPr/>
        </p:nvSpPr>
        <p:spPr>
          <a:xfrm>
            <a:off x="4939799" y="5955215"/>
            <a:ext cx="1058303"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2</a:t>
            </a:r>
            <a:r>
              <a:rPr lang="en-US" b="0" baseline="30000" dirty="0">
                <a:latin typeface="Times New Roman" panose="02020603050405020304" pitchFamily="18" charset="0"/>
                <a:cs typeface="Times New Roman" panose="02020603050405020304" pitchFamily="18" charset="0"/>
              </a:rPr>
              <a:t>nd</a:t>
            </a:r>
            <a:r>
              <a:rPr lang="en-US" b="0" dirty="0">
                <a:latin typeface="Times New Roman" panose="02020603050405020304" pitchFamily="18" charset="0"/>
                <a:cs typeface="Times New Roman" panose="02020603050405020304" pitchFamily="18" charset="0"/>
              </a:rPr>
              <a:t> layer</a:t>
            </a:r>
          </a:p>
        </p:txBody>
      </p:sp>
    </p:spTree>
    <p:extLst>
      <p:ext uri="{BB962C8B-B14F-4D97-AF65-F5344CB8AC3E}">
        <p14:creationId xmlns:p14="http://schemas.microsoft.com/office/powerpoint/2010/main" val="39393620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92E406C-D239-576E-5C1F-ABFE57BB73FC}"/>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EF9B7968-B59D-EDFC-F550-81BF94F00268}"/>
              </a:ext>
            </a:extLst>
          </p:cNvPr>
          <p:cNvSpPr>
            <a:spLocks noGrp="1" noChangeArrowheads="1"/>
          </p:cNvSpPr>
          <p:nvPr>
            <p:ph type="title"/>
          </p:nvPr>
        </p:nvSpPr>
        <p:spPr/>
        <p:txBody>
          <a:bodyPr/>
          <a:lstStyle/>
          <a:p>
            <a:pPr>
              <a:defRPr/>
            </a:pPr>
            <a:r>
              <a:rPr lang="en-US" dirty="0">
                <a:cs typeface="+mj-cs"/>
              </a:rPr>
              <a:t>Back-propagation</a:t>
            </a:r>
          </a:p>
        </p:txBody>
      </p:sp>
      <p:sp>
        <p:nvSpPr>
          <p:cNvPr id="8" name="Rectangle 89">
            <a:extLst>
              <a:ext uri="{FF2B5EF4-FFF2-40B4-BE49-F238E27FC236}">
                <a16:creationId xmlns:a16="http://schemas.microsoft.com/office/drawing/2014/main" id="{F1E19B3B-A441-5E2D-3D95-59A20806858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To train a neural network we need to use an extended version of gradient descent, since we need to propagate the error from the 2</a:t>
            </a:r>
            <a:r>
              <a:rPr lang="en-US" altLang="en-US" b="0" kern="0" baseline="30000" dirty="0">
                <a:latin typeface="Times New Roman" panose="02020603050405020304" pitchFamily="18" charset="0"/>
                <a:ea typeface="ＭＳ Ｐゴシック" charset="-128"/>
                <a:cs typeface="Times New Roman" panose="02020603050405020304" pitchFamily="18" charset="0"/>
              </a:rPr>
              <a:t>nd</a:t>
            </a:r>
            <a:r>
              <a:rPr lang="en-US" altLang="en-US" b="0" kern="0" dirty="0">
                <a:latin typeface="Times New Roman" panose="02020603050405020304" pitchFamily="18" charset="0"/>
                <a:ea typeface="ＭＳ Ｐゴシック" charset="-128"/>
                <a:cs typeface="Times New Roman" panose="02020603050405020304" pitchFamily="18" charset="0"/>
              </a:rPr>
              <a:t> layer to the 1</a:t>
            </a:r>
            <a:r>
              <a:rPr lang="en-US" altLang="en-US" b="0" kern="0" baseline="30000" dirty="0">
                <a:latin typeface="Times New Roman" panose="02020603050405020304" pitchFamily="18" charset="0"/>
                <a:ea typeface="ＭＳ Ｐゴシック" charset="-128"/>
                <a:cs typeface="Times New Roman" panose="02020603050405020304" pitchFamily="18" charset="0"/>
              </a:rPr>
              <a:t>st</a:t>
            </a:r>
            <a:r>
              <a:rPr lang="en-US" altLang="en-US" b="0" kern="0" dirty="0">
                <a:latin typeface="Times New Roman" panose="02020603050405020304" pitchFamily="18" charset="0"/>
                <a:ea typeface="ＭＳ Ｐゴシック" charset="-128"/>
                <a:cs typeface="Times New Roman" panose="02020603050405020304" pitchFamily="18" charset="0"/>
              </a:rPr>
              <a:t> layer. </a:t>
            </a:r>
          </a:p>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Back-prop is not covered in our course; it will be covered in some other courses, stay tuned.</a:t>
            </a:r>
          </a:p>
        </p:txBody>
      </p:sp>
      <p:sp>
        <p:nvSpPr>
          <p:cNvPr id="11" name="Google Shape;409;p56">
            <a:extLst>
              <a:ext uri="{FF2B5EF4-FFF2-40B4-BE49-F238E27FC236}">
                <a16:creationId xmlns:a16="http://schemas.microsoft.com/office/drawing/2014/main" id="{77C26EB7-3F8C-916C-B56E-AC50DBE893DB}"/>
              </a:ext>
            </a:extLst>
          </p:cNvPr>
          <p:cNvSpPr/>
          <p:nvPr/>
        </p:nvSpPr>
        <p:spPr>
          <a:xfrm>
            <a:off x="4307985" y="34176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54E7A191-E5E8-DBC3-EA8F-289FFE4BDDB4}"/>
              </a:ext>
            </a:extLst>
          </p:cNvPr>
          <p:cNvSpPr/>
          <p:nvPr/>
        </p:nvSpPr>
        <p:spPr>
          <a:xfrm>
            <a:off x="2323320" y="226042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B02B84B2-CB9D-5926-F6CF-5596CD02E65F}"/>
              </a:ext>
            </a:extLst>
          </p:cNvPr>
          <p:cNvSpPr/>
          <p:nvPr/>
        </p:nvSpPr>
        <p:spPr>
          <a:xfrm>
            <a:off x="2323320" y="280075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0BD7A51E-2499-1842-58FA-A80088B33F9E}"/>
              </a:ext>
            </a:extLst>
          </p:cNvPr>
          <p:cNvSpPr/>
          <p:nvPr/>
        </p:nvSpPr>
        <p:spPr>
          <a:xfrm>
            <a:off x="2323320" y="340326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4B2A0AC9-E9D8-112B-1DE7-7F365EAEF4DC}"/>
              </a:ext>
            </a:extLst>
          </p:cNvPr>
          <p:cNvSpPr/>
          <p:nvPr/>
        </p:nvSpPr>
        <p:spPr>
          <a:xfrm>
            <a:off x="2323320" y="402135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06B8B95C-2D78-37FA-FCC2-62C2D102E25D}"/>
              </a:ext>
            </a:extLst>
          </p:cNvPr>
          <p:cNvCxnSpPr>
            <a:cxnSpLocks/>
            <a:stCxn id="12" idx="6"/>
            <a:endCxn id="11" idx="1"/>
          </p:cNvCxnSpPr>
          <p:nvPr/>
        </p:nvCxnSpPr>
        <p:spPr>
          <a:xfrm>
            <a:off x="2713020" y="2455124"/>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4942B52F-2BB5-0875-90BB-C9A0212BC790}"/>
              </a:ext>
            </a:extLst>
          </p:cNvPr>
          <p:cNvCxnSpPr>
            <a:cxnSpLocks/>
            <a:stCxn id="17" idx="6"/>
          </p:cNvCxnSpPr>
          <p:nvPr/>
        </p:nvCxnSpPr>
        <p:spPr>
          <a:xfrm>
            <a:off x="2713020" y="299545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0258FE8D-96D0-2D34-7677-74DC4C588202}"/>
              </a:ext>
            </a:extLst>
          </p:cNvPr>
          <p:cNvCxnSpPr>
            <a:cxnSpLocks/>
            <a:stCxn id="20" idx="6"/>
            <a:endCxn id="11" idx="2"/>
          </p:cNvCxnSpPr>
          <p:nvPr/>
        </p:nvCxnSpPr>
        <p:spPr>
          <a:xfrm>
            <a:off x="2713020" y="3597960"/>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7127DB6B-E1C6-4640-50DA-00F256BF57C3}"/>
              </a:ext>
            </a:extLst>
          </p:cNvPr>
          <p:cNvCxnSpPr>
            <a:cxnSpLocks/>
            <a:stCxn id="21" idx="6"/>
          </p:cNvCxnSpPr>
          <p:nvPr/>
        </p:nvCxnSpPr>
        <p:spPr>
          <a:xfrm flipV="1">
            <a:off x="2713020" y="3731913"/>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74F797F1-1198-AADE-F923-3759B35BD23F}"/>
              </a:ext>
            </a:extLst>
          </p:cNvPr>
          <p:cNvCxnSpPr>
            <a:cxnSpLocks/>
            <a:stCxn id="46" idx="6"/>
            <a:endCxn id="11" idx="3"/>
          </p:cNvCxnSpPr>
          <p:nvPr/>
        </p:nvCxnSpPr>
        <p:spPr>
          <a:xfrm flipV="1">
            <a:off x="2697229" y="3895967"/>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5085A0D3-884C-806B-8DDB-2ADB7A51EAAB}"/>
              </a:ext>
            </a:extLst>
          </p:cNvPr>
          <p:cNvCxnSpPr>
            <a:cxnSpLocks/>
            <a:stCxn id="11" idx="6"/>
            <a:endCxn id="4" idx="2"/>
          </p:cNvCxnSpPr>
          <p:nvPr/>
        </p:nvCxnSpPr>
        <p:spPr>
          <a:xfrm>
            <a:off x="4836285" y="36978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79D3898B-0337-8F48-B148-6246235F3949}"/>
              </a:ext>
            </a:extLst>
          </p:cNvPr>
          <p:cNvSpPr txBox="1"/>
          <p:nvPr/>
        </p:nvSpPr>
        <p:spPr>
          <a:xfrm>
            <a:off x="2323320" y="4599622"/>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DFF489BB-481E-C372-0337-000A13773E32}"/>
              </a:ext>
            </a:extLst>
          </p:cNvPr>
          <p:cNvSpPr/>
          <p:nvPr/>
        </p:nvSpPr>
        <p:spPr bwMode="auto">
          <a:xfrm>
            <a:off x="2313039" y="5188361"/>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AC3F5B1-85D9-FE57-B1CC-FB7908323FED}"/>
              </a:ext>
            </a:extLst>
          </p:cNvPr>
          <p:cNvSpPr txBox="1"/>
          <p:nvPr/>
        </p:nvSpPr>
        <p:spPr>
          <a:xfrm>
            <a:off x="2323320" y="5158840"/>
            <a:ext cx="375424" cy="400110"/>
          </a:xfrm>
          <a:prstGeom prst="rect">
            <a:avLst/>
          </a:prstGeom>
          <a:noFill/>
        </p:spPr>
        <p:txBody>
          <a:bodyPr wrap="none" rtlCol="0">
            <a:spAutoFit/>
          </a:bodyPr>
          <a:lstStyle/>
          <a:p>
            <a:r>
              <a:rPr lang="en-US" b="0" i="1" dirty="0" err="1">
                <a:latin typeface="Times New Roman" panose="02020603050405020304" pitchFamily="18" charset="0"/>
                <a:cs typeface="Times New Roman" panose="02020603050405020304" pitchFamily="18" charset="0"/>
              </a:rPr>
              <a:t>x</a:t>
            </a:r>
            <a:r>
              <a:rPr lang="en-US" sz="1100" b="0" dirty="0" err="1">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B3E3DEF-C1CA-1687-BA73-E3A5F543FF16}"/>
              </a:ext>
            </a:extLst>
          </p:cNvPr>
          <p:cNvSpPr txBox="1"/>
          <p:nvPr/>
        </p:nvSpPr>
        <p:spPr>
          <a:xfrm>
            <a:off x="7326583" y="3444631"/>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150F4B55-AA25-4A26-C8A3-9FCE7B7141D7}"/>
              </a:ext>
            </a:extLst>
          </p:cNvPr>
          <p:cNvSpPr/>
          <p:nvPr/>
        </p:nvSpPr>
        <p:spPr>
          <a:xfrm>
            <a:off x="4307850" y="41635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7806AA69-0120-C29D-1AAA-3AC8EE55F99D}"/>
              </a:ext>
            </a:extLst>
          </p:cNvPr>
          <p:cNvCxnSpPr>
            <a:cxnSpLocks/>
            <a:stCxn id="12" idx="6"/>
            <a:endCxn id="5" idx="1"/>
          </p:cNvCxnSpPr>
          <p:nvPr/>
        </p:nvCxnSpPr>
        <p:spPr>
          <a:xfrm>
            <a:off x="2713020" y="2455124"/>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1BC6DE05-D0CA-15ED-9328-DEFB391D0BC2}"/>
              </a:ext>
            </a:extLst>
          </p:cNvPr>
          <p:cNvCxnSpPr>
            <a:cxnSpLocks/>
            <a:stCxn id="17" idx="6"/>
            <a:endCxn id="5" idx="1"/>
          </p:cNvCxnSpPr>
          <p:nvPr/>
        </p:nvCxnSpPr>
        <p:spPr>
          <a:xfrm>
            <a:off x="2713020" y="2995451"/>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DA377FF0-D260-F7A1-DF9A-1E331433CBFE}"/>
              </a:ext>
            </a:extLst>
          </p:cNvPr>
          <p:cNvCxnSpPr>
            <a:cxnSpLocks/>
            <a:stCxn id="20" idx="6"/>
          </p:cNvCxnSpPr>
          <p:nvPr/>
        </p:nvCxnSpPr>
        <p:spPr>
          <a:xfrm>
            <a:off x="2713020" y="3597960"/>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52DD45D6-0D72-FD66-0B88-D65B6A455416}"/>
              </a:ext>
            </a:extLst>
          </p:cNvPr>
          <p:cNvCxnSpPr>
            <a:cxnSpLocks/>
            <a:stCxn id="21" idx="6"/>
            <a:endCxn id="5" idx="2"/>
          </p:cNvCxnSpPr>
          <p:nvPr/>
        </p:nvCxnSpPr>
        <p:spPr>
          <a:xfrm>
            <a:off x="2713020" y="4216057"/>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9C9380AC-BF33-2D60-8767-3C1560C18941}"/>
              </a:ext>
            </a:extLst>
          </p:cNvPr>
          <p:cNvCxnSpPr>
            <a:cxnSpLocks/>
            <a:stCxn id="47" idx="3"/>
          </p:cNvCxnSpPr>
          <p:nvPr/>
        </p:nvCxnSpPr>
        <p:spPr>
          <a:xfrm flipV="1">
            <a:off x="2698744" y="4591274"/>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BF8A77BE-3775-83C8-2992-25A5EC440544}"/>
              </a:ext>
            </a:extLst>
          </p:cNvPr>
          <p:cNvCxnSpPr>
            <a:cxnSpLocks/>
            <a:endCxn id="4" idx="3"/>
          </p:cNvCxnSpPr>
          <p:nvPr/>
        </p:nvCxnSpPr>
        <p:spPr>
          <a:xfrm flipV="1">
            <a:off x="4827639" y="3902179"/>
            <a:ext cx="1247956" cy="542688"/>
          </a:xfrm>
          <a:prstGeom prst="straightConnector1">
            <a:avLst/>
          </a:prstGeom>
          <a:noFill/>
          <a:ln w="9525" cap="flat" cmpd="sng">
            <a:solidFill>
              <a:schemeClr val="accent1"/>
            </a:solidFill>
            <a:prstDash val="solid"/>
            <a:miter lim="800000"/>
            <a:headEnd type="none" w="sm" len="sm"/>
            <a:tailEnd type="triangle" w="med" len="med"/>
          </a:ln>
        </p:spPr>
      </p:cxnSp>
      <p:sp>
        <p:nvSpPr>
          <p:cNvPr id="2" name="Google Shape;409;p56">
            <a:extLst>
              <a:ext uri="{FF2B5EF4-FFF2-40B4-BE49-F238E27FC236}">
                <a16:creationId xmlns:a16="http://schemas.microsoft.com/office/drawing/2014/main" id="{C41CCBFB-28C3-8970-48BF-001D65555406}"/>
              </a:ext>
            </a:extLst>
          </p:cNvPr>
          <p:cNvSpPr/>
          <p:nvPr/>
        </p:nvSpPr>
        <p:spPr>
          <a:xfrm>
            <a:off x="4307850" y="26670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A6ED9936-0210-FC0A-01DA-51A42C1F8022}"/>
              </a:ext>
            </a:extLst>
          </p:cNvPr>
          <p:cNvCxnSpPr>
            <a:cxnSpLocks/>
            <a:stCxn id="12" idx="6"/>
          </p:cNvCxnSpPr>
          <p:nvPr/>
        </p:nvCxnSpPr>
        <p:spPr>
          <a:xfrm>
            <a:off x="2713020" y="2455124"/>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BA9B46CE-4084-C470-D4FD-C1427FDA34A5}"/>
              </a:ext>
            </a:extLst>
          </p:cNvPr>
          <p:cNvCxnSpPr>
            <a:cxnSpLocks/>
            <a:stCxn id="17" idx="6"/>
            <a:endCxn id="2" idx="2"/>
          </p:cNvCxnSpPr>
          <p:nvPr/>
        </p:nvCxnSpPr>
        <p:spPr>
          <a:xfrm flipV="1">
            <a:off x="2713020" y="2947186"/>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6CBB7E2D-C87B-ABE3-3FED-C02E77FD1B9A}"/>
              </a:ext>
            </a:extLst>
          </p:cNvPr>
          <p:cNvCxnSpPr>
            <a:cxnSpLocks/>
            <a:stCxn id="20" idx="6"/>
            <a:endCxn id="2" idx="2"/>
          </p:cNvCxnSpPr>
          <p:nvPr/>
        </p:nvCxnSpPr>
        <p:spPr>
          <a:xfrm flipV="1">
            <a:off x="2713020" y="2947186"/>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F6A1D83F-B26B-465A-DD14-271F59394A06}"/>
              </a:ext>
            </a:extLst>
          </p:cNvPr>
          <p:cNvCxnSpPr>
            <a:cxnSpLocks/>
            <a:stCxn id="21" idx="6"/>
          </p:cNvCxnSpPr>
          <p:nvPr/>
        </p:nvCxnSpPr>
        <p:spPr>
          <a:xfrm flipV="1">
            <a:off x="2713020" y="3084335"/>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805FD1A6-4298-92D4-404E-F4A3BD3EAD8E}"/>
              </a:ext>
            </a:extLst>
          </p:cNvPr>
          <p:cNvCxnSpPr>
            <a:cxnSpLocks/>
            <a:stCxn id="47" idx="3"/>
            <a:endCxn id="2" idx="3"/>
          </p:cNvCxnSpPr>
          <p:nvPr/>
        </p:nvCxnSpPr>
        <p:spPr>
          <a:xfrm flipV="1">
            <a:off x="2698744" y="3145307"/>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CD960D6D-459D-B5AA-CDF1-6F45F69B9DB3}"/>
              </a:ext>
            </a:extLst>
          </p:cNvPr>
          <p:cNvCxnSpPr>
            <a:cxnSpLocks/>
            <a:endCxn id="4" idx="1"/>
          </p:cNvCxnSpPr>
          <p:nvPr/>
        </p:nvCxnSpPr>
        <p:spPr>
          <a:xfrm>
            <a:off x="4827639" y="2940873"/>
            <a:ext cx="1247956" cy="565063"/>
          </a:xfrm>
          <a:prstGeom prst="straightConnector1">
            <a:avLst/>
          </a:prstGeom>
          <a:noFill/>
          <a:ln w="9525" cap="flat" cmpd="sng">
            <a:solidFill>
              <a:schemeClr val="accent1"/>
            </a:solidFill>
            <a:prstDash val="solid"/>
            <a:miter lim="800000"/>
            <a:headEnd type="none" w="sm" len="sm"/>
            <a:tailEnd type="triangle" w="med" len="med"/>
          </a:ln>
        </p:spPr>
      </p:cxnSp>
      <p:sp>
        <p:nvSpPr>
          <p:cNvPr id="4" name="Google Shape;409;p56">
            <a:extLst>
              <a:ext uri="{FF2B5EF4-FFF2-40B4-BE49-F238E27FC236}">
                <a16:creationId xmlns:a16="http://schemas.microsoft.com/office/drawing/2014/main" id="{7F66BFF0-4A0F-5BB0-37D6-08B893165FC7}"/>
              </a:ext>
            </a:extLst>
          </p:cNvPr>
          <p:cNvSpPr/>
          <p:nvPr/>
        </p:nvSpPr>
        <p:spPr>
          <a:xfrm>
            <a:off x="5998227" y="342387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6" name="Google Shape;422;p56">
            <a:extLst>
              <a:ext uri="{FF2B5EF4-FFF2-40B4-BE49-F238E27FC236}">
                <a16:creationId xmlns:a16="http://schemas.microsoft.com/office/drawing/2014/main" id="{6FBA1670-09B2-F4B3-D240-FE05225DBF9C}"/>
              </a:ext>
            </a:extLst>
          </p:cNvPr>
          <p:cNvCxnSpPr>
            <a:cxnSpLocks/>
          </p:cNvCxnSpPr>
          <p:nvPr/>
        </p:nvCxnSpPr>
        <p:spPr>
          <a:xfrm>
            <a:off x="6526527" y="3697845"/>
            <a:ext cx="705818"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422;p56">
            <a:extLst>
              <a:ext uri="{FF2B5EF4-FFF2-40B4-BE49-F238E27FC236}">
                <a16:creationId xmlns:a16="http://schemas.microsoft.com/office/drawing/2014/main" id="{C1CB8C35-7E35-6A9C-8A68-0B7BD069CD4B}"/>
              </a:ext>
            </a:extLst>
          </p:cNvPr>
          <p:cNvCxnSpPr>
            <a:cxnSpLocks/>
          </p:cNvCxnSpPr>
          <p:nvPr/>
        </p:nvCxnSpPr>
        <p:spPr>
          <a:xfrm flipH="1">
            <a:off x="4901659" y="2260424"/>
            <a:ext cx="1122595" cy="0"/>
          </a:xfrm>
          <a:prstGeom prst="straightConnector1">
            <a:avLst/>
          </a:prstGeom>
          <a:noFill/>
          <a:ln w="28575" cap="flat" cmpd="sng">
            <a:solidFill>
              <a:srgbClr val="FF0000"/>
            </a:solidFill>
            <a:prstDash val="solid"/>
            <a:miter lim="800000"/>
            <a:headEnd type="none" w="sm" len="sm"/>
            <a:tailEnd type="triangle" w="med" len="med"/>
          </a:ln>
        </p:spPr>
      </p:cxnSp>
      <p:cxnSp>
        <p:nvCxnSpPr>
          <p:cNvPr id="15" name="Google Shape;422;p56">
            <a:extLst>
              <a:ext uri="{FF2B5EF4-FFF2-40B4-BE49-F238E27FC236}">
                <a16:creationId xmlns:a16="http://schemas.microsoft.com/office/drawing/2014/main" id="{AF19EB83-FCED-F58B-CDB5-89B99D57882B}"/>
              </a:ext>
            </a:extLst>
          </p:cNvPr>
          <p:cNvCxnSpPr>
            <a:cxnSpLocks/>
          </p:cNvCxnSpPr>
          <p:nvPr/>
        </p:nvCxnSpPr>
        <p:spPr>
          <a:xfrm flipH="1">
            <a:off x="3169464" y="2267505"/>
            <a:ext cx="1122595" cy="0"/>
          </a:xfrm>
          <a:prstGeom prst="straightConnector1">
            <a:avLst/>
          </a:prstGeom>
          <a:noFill/>
          <a:ln w="2857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41614891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2AFC02F-DCB5-75AD-5200-B85290B989EE}"/>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F20EF2F0-8955-FF0E-ED82-1151CC8590A2}"/>
              </a:ext>
            </a:extLst>
          </p:cNvPr>
          <p:cNvSpPr>
            <a:spLocks noGrp="1" noChangeArrowheads="1"/>
          </p:cNvSpPr>
          <p:nvPr>
            <p:ph type="title"/>
          </p:nvPr>
        </p:nvSpPr>
        <p:spPr/>
        <p:txBody>
          <a:bodyPr/>
          <a:lstStyle/>
          <a:p>
            <a:pPr>
              <a:defRPr/>
            </a:pPr>
            <a:r>
              <a:rPr lang="en-US" dirty="0">
                <a:cs typeface="+mj-cs"/>
              </a:rPr>
              <a:t>Feed-forward network for classification</a:t>
            </a:r>
          </a:p>
        </p:txBody>
      </p:sp>
      <p:sp>
        <p:nvSpPr>
          <p:cNvPr id="8" name="Rectangle 89">
            <a:extLst>
              <a:ext uri="{FF2B5EF4-FFF2-40B4-BE49-F238E27FC236}">
                <a16:creationId xmlns:a16="http://schemas.microsoft.com/office/drawing/2014/main" id="{E8981ECA-3865-B49D-1910-33A957A15759}"/>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 feed-forward network can be used for classification, and not just for predicting a value (regression). One way to do that is to consider the output with the largest value as the predicted class. </a:t>
            </a:r>
          </a:p>
          <a:p>
            <a:pPr marL="0" indent="0" algn="l">
              <a:buNone/>
            </a:pPr>
            <a:r>
              <a:rPr lang="en-US" altLang="en-US" kern="0" dirty="0">
                <a:latin typeface="Times New Roman" panose="02020603050405020304" pitchFamily="18" charset="0"/>
                <a:ea typeface="ＭＳ Ｐゴシック" charset="-128"/>
                <a:cs typeface="Times New Roman" panose="02020603050405020304" pitchFamily="18" charset="0"/>
              </a:rPr>
              <a:t>Let’s see an example in the next slide.</a:t>
            </a:r>
          </a:p>
        </p:txBody>
      </p:sp>
      <p:sp>
        <p:nvSpPr>
          <p:cNvPr id="11" name="Google Shape;409;p56">
            <a:extLst>
              <a:ext uri="{FF2B5EF4-FFF2-40B4-BE49-F238E27FC236}">
                <a16:creationId xmlns:a16="http://schemas.microsoft.com/office/drawing/2014/main" id="{661F3808-A51A-A88A-44B0-C79F0E96016D}"/>
              </a:ext>
            </a:extLst>
          </p:cNvPr>
          <p:cNvSpPr/>
          <p:nvPr/>
        </p:nvSpPr>
        <p:spPr>
          <a:xfrm>
            <a:off x="4307985" y="34176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D5A7C813-F56B-D1AD-4A45-7CF1C4A64DD5}"/>
              </a:ext>
            </a:extLst>
          </p:cNvPr>
          <p:cNvSpPr/>
          <p:nvPr/>
        </p:nvSpPr>
        <p:spPr>
          <a:xfrm>
            <a:off x="2323320" y="226042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17" name="Google Shape;411;p56">
            <a:extLst>
              <a:ext uri="{FF2B5EF4-FFF2-40B4-BE49-F238E27FC236}">
                <a16:creationId xmlns:a16="http://schemas.microsoft.com/office/drawing/2014/main" id="{432F626A-6810-EFA7-1FF8-186CA4218026}"/>
              </a:ext>
            </a:extLst>
          </p:cNvPr>
          <p:cNvSpPr/>
          <p:nvPr/>
        </p:nvSpPr>
        <p:spPr>
          <a:xfrm>
            <a:off x="2323320" y="280075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0" name="Google Shape;412;p56">
            <a:extLst>
              <a:ext uri="{FF2B5EF4-FFF2-40B4-BE49-F238E27FC236}">
                <a16:creationId xmlns:a16="http://schemas.microsoft.com/office/drawing/2014/main" id="{171C15E1-03CA-01EF-1A96-C8CB23B9FA59}"/>
              </a:ext>
            </a:extLst>
          </p:cNvPr>
          <p:cNvSpPr/>
          <p:nvPr/>
        </p:nvSpPr>
        <p:spPr>
          <a:xfrm>
            <a:off x="2323320" y="340326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21" name="Google Shape;413;p56">
            <a:extLst>
              <a:ext uri="{FF2B5EF4-FFF2-40B4-BE49-F238E27FC236}">
                <a16:creationId xmlns:a16="http://schemas.microsoft.com/office/drawing/2014/main" id="{C24CAEB8-0517-9D31-8678-6B9DB1F6609D}"/>
              </a:ext>
            </a:extLst>
          </p:cNvPr>
          <p:cNvSpPr/>
          <p:nvPr/>
        </p:nvSpPr>
        <p:spPr>
          <a:xfrm>
            <a:off x="2323320" y="402135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22" name="Google Shape;416;p56">
            <a:extLst>
              <a:ext uri="{FF2B5EF4-FFF2-40B4-BE49-F238E27FC236}">
                <a16:creationId xmlns:a16="http://schemas.microsoft.com/office/drawing/2014/main" id="{52CD2CFC-2A92-4692-F312-836C4A592B19}"/>
              </a:ext>
            </a:extLst>
          </p:cNvPr>
          <p:cNvCxnSpPr>
            <a:cxnSpLocks/>
            <a:stCxn id="12" idx="6"/>
            <a:endCxn id="11" idx="1"/>
          </p:cNvCxnSpPr>
          <p:nvPr/>
        </p:nvCxnSpPr>
        <p:spPr>
          <a:xfrm>
            <a:off x="2713020" y="2455124"/>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4940228D-9097-55FB-7E4B-83101B959E9A}"/>
              </a:ext>
            </a:extLst>
          </p:cNvPr>
          <p:cNvCxnSpPr>
            <a:cxnSpLocks/>
            <a:stCxn id="17" idx="6"/>
          </p:cNvCxnSpPr>
          <p:nvPr/>
        </p:nvCxnSpPr>
        <p:spPr>
          <a:xfrm>
            <a:off x="2713020" y="299545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317CE301-24ED-1D59-56B5-8DB14C6AF45B}"/>
              </a:ext>
            </a:extLst>
          </p:cNvPr>
          <p:cNvCxnSpPr>
            <a:cxnSpLocks/>
            <a:stCxn id="20" idx="6"/>
            <a:endCxn id="11" idx="2"/>
          </p:cNvCxnSpPr>
          <p:nvPr/>
        </p:nvCxnSpPr>
        <p:spPr>
          <a:xfrm>
            <a:off x="2713020" y="3597960"/>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57D2C5DA-DFF7-F3A5-AE8A-3AD4AA6C6DC0}"/>
              </a:ext>
            </a:extLst>
          </p:cNvPr>
          <p:cNvCxnSpPr>
            <a:cxnSpLocks/>
            <a:stCxn id="21" idx="6"/>
          </p:cNvCxnSpPr>
          <p:nvPr/>
        </p:nvCxnSpPr>
        <p:spPr>
          <a:xfrm flipV="1">
            <a:off x="2713020" y="3731913"/>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5A3FF635-737A-9B68-85E9-595B8BFAA36E}"/>
              </a:ext>
            </a:extLst>
          </p:cNvPr>
          <p:cNvCxnSpPr>
            <a:cxnSpLocks/>
            <a:stCxn id="46" idx="6"/>
            <a:endCxn id="11" idx="3"/>
          </p:cNvCxnSpPr>
          <p:nvPr/>
        </p:nvCxnSpPr>
        <p:spPr>
          <a:xfrm flipV="1">
            <a:off x="2697229" y="3895967"/>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2C117DBB-695F-1997-5C3B-DB282E7FC82F}"/>
              </a:ext>
            </a:extLst>
          </p:cNvPr>
          <p:cNvCxnSpPr>
            <a:cxnSpLocks/>
            <a:stCxn id="11" idx="6"/>
          </p:cNvCxnSpPr>
          <p:nvPr/>
        </p:nvCxnSpPr>
        <p:spPr>
          <a:xfrm>
            <a:off x="4836285" y="36978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E5AFC169-5E06-6F5C-9235-F3490251792D}"/>
              </a:ext>
            </a:extLst>
          </p:cNvPr>
          <p:cNvSpPr txBox="1"/>
          <p:nvPr/>
        </p:nvSpPr>
        <p:spPr>
          <a:xfrm>
            <a:off x="2323320" y="4599622"/>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37C99C9D-480B-C527-5DDD-7C1F05ABB159}"/>
              </a:ext>
            </a:extLst>
          </p:cNvPr>
          <p:cNvSpPr/>
          <p:nvPr/>
        </p:nvSpPr>
        <p:spPr bwMode="auto">
          <a:xfrm>
            <a:off x="2313039" y="5188361"/>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10B763DE-347A-F84B-3338-464FC9CBB786}"/>
              </a:ext>
            </a:extLst>
          </p:cNvPr>
          <p:cNvSpPr txBox="1"/>
          <p:nvPr/>
        </p:nvSpPr>
        <p:spPr>
          <a:xfrm>
            <a:off x="2323320" y="5158840"/>
            <a:ext cx="375424" cy="400110"/>
          </a:xfrm>
          <a:prstGeom prst="rect">
            <a:avLst/>
          </a:prstGeom>
          <a:noFill/>
        </p:spPr>
        <p:txBody>
          <a:bodyPr wrap="none" rtlCol="0">
            <a:spAutoFit/>
          </a:bodyPr>
          <a:lstStyle/>
          <a:p>
            <a:r>
              <a:rPr lang="en-US" b="0" i="1" dirty="0" err="1">
                <a:latin typeface="Times New Roman" panose="02020603050405020304" pitchFamily="18" charset="0"/>
                <a:cs typeface="Times New Roman" panose="02020603050405020304" pitchFamily="18" charset="0"/>
              </a:rPr>
              <a:t>x</a:t>
            </a:r>
            <a:r>
              <a:rPr lang="en-US" sz="1100" b="0" dirty="0" err="1">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3CDF540F-5DD6-2A5D-3F21-B7CB428D6BB2}"/>
              </a:ext>
            </a:extLst>
          </p:cNvPr>
          <p:cNvSpPr/>
          <p:nvPr/>
        </p:nvSpPr>
        <p:spPr>
          <a:xfrm>
            <a:off x="4307850" y="41635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6B286ED7-896D-018E-F966-3B08CD079D89}"/>
              </a:ext>
            </a:extLst>
          </p:cNvPr>
          <p:cNvCxnSpPr>
            <a:cxnSpLocks/>
            <a:stCxn id="12" idx="6"/>
            <a:endCxn id="5" idx="1"/>
          </p:cNvCxnSpPr>
          <p:nvPr/>
        </p:nvCxnSpPr>
        <p:spPr>
          <a:xfrm>
            <a:off x="2713020" y="2455124"/>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E5F3AD6D-213A-01A8-6557-ED9888DCFDEF}"/>
              </a:ext>
            </a:extLst>
          </p:cNvPr>
          <p:cNvCxnSpPr>
            <a:cxnSpLocks/>
            <a:stCxn id="17" idx="6"/>
            <a:endCxn id="5" idx="1"/>
          </p:cNvCxnSpPr>
          <p:nvPr/>
        </p:nvCxnSpPr>
        <p:spPr>
          <a:xfrm>
            <a:off x="2713020" y="2995451"/>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0ADE1369-0C2D-844E-E62D-E1CC2DEC9812}"/>
              </a:ext>
            </a:extLst>
          </p:cNvPr>
          <p:cNvCxnSpPr>
            <a:cxnSpLocks/>
            <a:stCxn id="20" idx="6"/>
          </p:cNvCxnSpPr>
          <p:nvPr/>
        </p:nvCxnSpPr>
        <p:spPr>
          <a:xfrm>
            <a:off x="2713020" y="3597960"/>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12C3B3B6-D5B2-389A-221B-1503B79EF762}"/>
              </a:ext>
            </a:extLst>
          </p:cNvPr>
          <p:cNvCxnSpPr>
            <a:cxnSpLocks/>
            <a:stCxn id="21" idx="6"/>
            <a:endCxn id="5" idx="2"/>
          </p:cNvCxnSpPr>
          <p:nvPr/>
        </p:nvCxnSpPr>
        <p:spPr>
          <a:xfrm>
            <a:off x="2713020" y="4216057"/>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6F13DF2C-1AC1-EA8E-039B-4B3C83C3A99C}"/>
              </a:ext>
            </a:extLst>
          </p:cNvPr>
          <p:cNvCxnSpPr>
            <a:cxnSpLocks/>
            <a:stCxn id="47" idx="3"/>
          </p:cNvCxnSpPr>
          <p:nvPr/>
        </p:nvCxnSpPr>
        <p:spPr>
          <a:xfrm flipV="1">
            <a:off x="2698744" y="4591274"/>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43527FDB-785A-CA0E-51C4-79000DB1C6C4}"/>
              </a:ext>
            </a:extLst>
          </p:cNvPr>
          <p:cNvCxnSpPr>
            <a:cxnSpLocks/>
          </p:cNvCxnSpPr>
          <p:nvPr/>
        </p:nvCxnSpPr>
        <p:spPr>
          <a:xfrm flipV="1">
            <a:off x="4827639" y="44437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 name="Google Shape;409;p56">
            <a:extLst>
              <a:ext uri="{FF2B5EF4-FFF2-40B4-BE49-F238E27FC236}">
                <a16:creationId xmlns:a16="http://schemas.microsoft.com/office/drawing/2014/main" id="{C6435A99-74EA-1013-CACB-1136923217B6}"/>
              </a:ext>
            </a:extLst>
          </p:cNvPr>
          <p:cNvSpPr/>
          <p:nvPr/>
        </p:nvSpPr>
        <p:spPr>
          <a:xfrm>
            <a:off x="4307850" y="26670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66818972-3B34-229F-30EF-F66FA1A3034B}"/>
              </a:ext>
            </a:extLst>
          </p:cNvPr>
          <p:cNvCxnSpPr>
            <a:cxnSpLocks/>
            <a:stCxn id="12" idx="6"/>
          </p:cNvCxnSpPr>
          <p:nvPr/>
        </p:nvCxnSpPr>
        <p:spPr>
          <a:xfrm>
            <a:off x="2713020" y="2455124"/>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C846CFB2-AA8A-FF17-C0A2-0CF4AC0B6F23}"/>
              </a:ext>
            </a:extLst>
          </p:cNvPr>
          <p:cNvCxnSpPr>
            <a:cxnSpLocks/>
            <a:stCxn id="17" idx="6"/>
            <a:endCxn id="2" idx="2"/>
          </p:cNvCxnSpPr>
          <p:nvPr/>
        </p:nvCxnSpPr>
        <p:spPr>
          <a:xfrm flipV="1">
            <a:off x="2713020" y="2947186"/>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E8257218-0630-62F2-3C7D-367E07C61ACE}"/>
              </a:ext>
            </a:extLst>
          </p:cNvPr>
          <p:cNvCxnSpPr>
            <a:cxnSpLocks/>
            <a:stCxn id="20" idx="6"/>
            <a:endCxn id="2" idx="2"/>
          </p:cNvCxnSpPr>
          <p:nvPr/>
        </p:nvCxnSpPr>
        <p:spPr>
          <a:xfrm flipV="1">
            <a:off x="2713020" y="2947186"/>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D76949B6-9786-7595-28D8-2ECEC0722F16}"/>
              </a:ext>
            </a:extLst>
          </p:cNvPr>
          <p:cNvCxnSpPr>
            <a:cxnSpLocks/>
            <a:stCxn id="21" idx="6"/>
          </p:cNvCxnSpPr>
          <p:nvPr/>
        </p:nvCxnSpPr>
        <p:spPr>
          <a:xfrm flipV="1">
            <a:off x="2713020" y="3084335"/>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E1BB8D44-C6D4-C60D-4FF3-5EDF013D6B06}"/>
              </a:ext>
            </a:extLst>
          </p:cNvPr>
          <p:cNvCxnSpPr>
            <a:cxnSpLocks/>
            <a:stCxn id="47" idx="3"/>
            <a:endCxn id="2" idx="3"/>
          </p:cNvCxnSpPr>
          <p:nvPr/>
        </p:nvCxnSpPr>
        <p:spPr>
          <a:xfrm flipV="1">
            <a:off x="2698744" y="3145307"/>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A9000CEC-870D-59C7-C6B7-1700B30D9ADF}"/>
              </a:ext>
            </a:extLst>
          </p:cNvPr>
          <p:cNvCxnSpPr>
            <a:cxnSpLocks/>
          </p:cNvCxnSpPr>
          <p:nvPr/>
        </p:nvCxnSpPr>
        <p:spPr>
          <a:xfrm>
            <a:off x="4827639" y="29408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C906A8BD-2308-A5F9-DB0F-F22A24F90B17}"/>
              </a:ext>
            </a:extLst>
          </p:cNvPr>
          <p:cNvSpPr txBox="1"/>
          <p:nvPr/>
        </p:nvSpPr>
        <p:spPr>
          <a:xfrm>
            <a:off x="6002970" y="34524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E98B5BDF-68FE-CE7E-F349-405C6CF06A2B}"/>
              </a:ext>
            </a:extLst>
          </p:cNvPr>
          <p:cNvSpPr txBox="1"/>
          <p:nvPr/>
        </p:nvSpPr>
        <p:spPr>
          <a:xfrm>
            <a:off x="5994324" y="41794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B3EE2371-763E-43FC-8489-C91A7FC6CC90}"/>
              </a:ext>
            </a:extLst>
          </p:cNvPr>
          <p:cNvSpPr txBox="1"/>
          <p:nvPr/>
        </p:nvSpPr>
        <p:spPr>
          <a:xfrm>
            <a:off x="5994324" y="26954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03337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A7F3020-A0A7-C6FF-B6D3-F5F8FCA9DC6C}"/>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04FB5BDA-0CC3-B4B7-5C28-6AF0C07C4415}"/>
              </a:ext>
            </a:extLst>
          </p:cNvPr>
          <p:cNvSpPr>
            <a:spLocks noGrp="1" noChangeArrowheads="1"/>
          </p:cNvSpPr>
          <p:nvPr>
            <p:ph type="title"/>
          </p:nvPr>
        </p:nvSpPr>
        <p:spPr/>
        <p:txBody>
          <a:bodyPr/>
          <a:lstStyle/>
          <a:p>
            <a:pPr>
              <a:defRPr/>
            </a:pPr>
            <a:r>
              <a:rPr lang="en-US" dirty="0">
                <a:cs typeface="+mj-cs"/>
              </a:rPr>
              <a:t>Feed-forward network for classification</a:t>
            </a:r>
          </a:p>
        </p:txBody>
      </p:sp>
      <p:sp>
        <p:nvSpPr>
          <p:cNvPr id="8" name="Rectangle 89">
            <a:extLst>
              <a:ext uri="{FF2B5EF4-FFF2-40B4-BE49-F238E27FC236}">
                <a16:creationId xmlns:a16="http://schemas.microsoft.com/office/drawing/2014/main" id="{50802111-10DE-BA68-212D-A1ED7FE84721}"/>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For example, the </a:t>
            </a:r>
            <a:r>
              <a:rPr lang="en-US" dirty="0">
                <a:solidFill>
                  <a:srgbClr val="114FFB"/>
                </a:solidFill>
                <a:hlinkClick r:id="rId3">
                  <a:extLst>
                    <a:ext uri="{A12FA001-AC4F-418D-AE19-62706E023703}">
                      <ahyp:hlinkClr xmlns:ahyp="http://schemas.microsoft.com/office/drawing/2018/hyperlinkcolor" val="tx"/>
                    </a:ext>
                  </a:extLst>
                </a:hlinkClick>
              </a:rPr>
              <a:t>CIFAR-10 dataset</a:t>
            </a:r>
            <a:r>
              <a:rPr lang="en-US" dirty="0">
                <a:solidFill>
                  <a:srgbClr val="114FFB"/>
                </a:solidFill>
              </a:rPr>
              <a:t> </a:t>
            </a:r>
            <a:r>
              <a:rPr lang="en-US" dirty="0"/>
              <a:t>consists of 60000 32x32 color images in 10 classes (objects), with 6000 images per class. There are 50000 training images and 10000 test images. </a:t>
            </a:r>
            <a:r>
              <a:rPr lang="en-US" b="1" dirty="0"/>
              <a:t>The task is to detect the object in the image</a:t>
            </a:r>
            <a:r>
              <a:rPr lang="en-US" dirty="0"/>
              <a:t>.</a:t>
            </a:r>
            <a:br>
              <a:rPr lang="en-US" dirty="0"/>
            </a:br>
            <a:endParaRPr lang="en-US" altLang="en-US" dirty="0"/>
          </a:p>
        </p:txBody>
      </p:sp>
      <p:pic>
        <p:nvPicPr>
          <p:cNvPr id="6" name="Picture 5">
            <a:extLst>
              <a:ext uri="{FF2B5EF4-FFF2-40B4-BE49-F238E27FC236}">
                <a16:creationId xmlns:a16="http://schemas.microsoft.com/office/drawing/2014/main" id="{7311965A-83D4-D035-F362-34CB7B4B6FBF}"/>
              </a:ext>
            </a:extLst>
          </p:cNvPr>
          <p:cNvPicPr>
            <a:picLocks noChangeAspect="1"/>
          </p:cNvPicPr>
          <p:nvPr/>
        </p:nvPicPr>
        <p:blipFill>
          <a:blip r:embed="rId4"/>
          <a:stretch>
            <a:fillRect/>
          </a:stretch>
        </p:blipFill>
        <p:spPr>
          <a:xfrm>
            <a:off x="1752600" y="2029558"/>
            <a:ext cx="5257800" cy="4022600"/>
          </a:xfrm>
          <a:prstGeom prst="rect">
            <a:avLst/>
          </a:prstGeom>
        </p:spPr>
      </p:pic>
      <p:sp>
        <p:nvSpPr>
          <p:cNvPr id="2" name="Footer Placeholder 1">
            <a:extLst>
              <a:ext uri="{FF2B5EF4-FFF2-40B4-BE49-F238E27FC236}">
                <a16:creationId xmlns:a16="http://schemas.microsoft.com/office/drawing/2014/main" id="{FD5FFBD8-F6E7-0E95-5AD0-AF3AFCED1D9D}"/>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5667479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10B93A4-2378-C672-89F0-78BC88A4553D}"/>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E94483F8-04C8-4C7F-5844-9F273DDDB662}"/>
              </a:ext>
            </a:extLst>
          </p:cNvPr>
          <p:cNvSpPr>
            <a:spLocks noGrp="1" noChangeArrowheads="1"/>
          </p:cNvSpPr>
          <p:nvPr>
            <p:ph type="title"/>
          </p:nvPr>
        </p:nvSpPr>
        <p:spPr/>
        <p:txBody>
          <a:bodyPr/>
          <a:lstStyle/>
          <a:p>
            <a:pPr>
              <a:defRPr/>
            </a:pPr>
            <a:r>
              <a:rPr lang="en-US" dirty="0">
                <a:cs typeface="+mj-cs"/>
              </a:rPr>
              <a:t>Feed-forward (FF) network for classification</a:t>
            </a:r>
          </a:p>
        </p:txBody>
      </p:sp>
      <p:sp>
        <p:nvSpPr>
          <p:cNvPr id="8" name="Rectangle 89">
            <a:extLst>
              <a:ext uri="{FF2B5EF4-FFF2-40B4-BE49-F238E27FC236}">
                <a16:creationId xmlns:a16="http://schemas.microsoft.com/office/drawing/2014/main" id="{EB401E72-93B9-D633-BEBC-B95CDDBEC28D}"/>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For example, the </a:t>
            </a:r>
            <a:r>
              <a:rPr lang="en-US" dirty="0">
                <a:solidFill>
                  <a:srgbClr val="114FFB"/>
                </a:solidFill>
                <a:hlinkClick r:id="rId3">
                  <a:extLst>
                    <a:ext uri="{A12FA001-AC4F-418D-AE19-62706E023703}">
                      <ahyp:hlinkClr xmlns:ahyp="http://schemas.microsoft.com/office/drawing/2018/hyperlinkcolor" val="tx"/>
                    </a:ext>
                  </a:extLst>
                </a:hlinkClick>
              </a:rPr>
              <a:t>CIFAR-10 dataset</a:t>
            </a:r>
            <a:r>
              <a:rPr lang="en-US" dirty="0">
                <a:solidFill>
                  <a:srgbClr val="114FFB"/>
                </a:solidFill>
              </a:rPr>
              <a:t> </a:t>
            </a:r>
            <a:r>
              <a:rPr lang="en-US" dirty="0"/>
              <a:t>consists of 60000 32x32 color images in 10 classes (objects), with 6000 images per class. There are 50000 training images and 10000 test images. </a:t>
            </a:r>
            <a:r>
              <a:rPr lang="en-US" b="1" dirty="0"/>
              <a:t>The task is to detect the object in the image</a:t>
            </a:r>
            <a:r>
              <a:rPr lang="en-US" dirty="0"/>
              <a:t>.</a:t>
            </a:r>
            <a:br>
              <a:rPr lang="en-US" dirty="0"/>
            </a:br>
            <a:br>
              <a:rPr lang="en-US" dirty="0"/>
            </a:br>
            <a:r>
              <a:rPr lang="en-US" dirty="0"/>
              <a:t>We can build and train a FF network with 1024 inputs (32x32 pixels) and 10 outputs (one for each class). </a:t>
            </a:r>
            <a:br>
              <a:rPr lang="en-US" dirty="0"/>
            </a:br>
            <a:endParaRPr lang="en-US" altLang="en-US" dirty="0"/>
          </a:p>
        </p:txBody>
      </p:sp>
      <p:sp>
        <p:nvSpPr>
          <p:cNvPr id="2" name="Google Shape;409;p56">
            <a:extLst>
              <a:ext uri="{FF2B5EF4-FFF2-40B4-BE49-F238E27FC236}">
                <a16:creationId xmlns:a16="http://schemas.microsoft.com/office/drawing/2014/main" id="{871F168A-CC71-9972-00DF-05154005E067}"/>
              </a:ext>
            </a:extLst>
          </p:cNvPr>
          <p:cNvSpPr/>
          <p:nvPr/>
        </p:nvSpPr>
        <p:spPr>
          <a:xfrm>
            <a:off x="4572135" y="3112860"/>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D9E77D82-CAEF-FDE1-3FFF-213B2A48F4A7}"/>
              </a:ext>
            </a:extLst>
          </p:cNvPr>
          <p:cNvSpPr/>
          <p:nvPr/>
        </p:nvSpPr>
        <p:spPr>
          <a:xfrm>
            <a:off x="2587470" y="2568874"/>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 name="Google Shape;411;p56">
            <a:extLst>
              <a:ext uri="{FF2B5EF4-FFF2-40B4-BE49-F238E27FC236}">
                <a16:creationId xmlns:a16="http://schemas.microsoft.com/office/drawing/2014/main" id="{E78D5338-F176-841C-42B0-84FDFF9B542E}"/>
              </a:ext>
            </a:extLst>
          </p:cNvPr>
          <p:cNvSpPr/>
          <p:nvPr/>
        </p:nvSpPr>
        <p:spPr>
          <a:xfrm>
            <a:off x="2587470" y="3109201"/>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 name="Google Shape;412;p56">
            <a:extLst>
              <a:ext uri="{FF2B5EF4-FFF2-40B4-BE49-F238E27FC236}">
                <a16:creationId xmlns:a16="http://schemas.microsoft.com/office/drawing/2014/main" id="{5123B6D5-507A-1FF1-6C78-29F848044AB0}"/>
              </a:ext>
            </a:extLst>
          </p:cNvPr>
          <p:cNvSpPr/>
          <p:nvPr/>
        </p:nvSpPr>
        <p:spPr>
          <a:xfrm>
            <a:off x="2587470" y="3711710"/>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413;p56">
            <a:extLst>
              <a:ext uri="{FF2B5EF4-FFF2-40B4-BE49-F238E27FC236}">
                <a16:creationId xmlns:a16="http://schemas.microsoft.com/office/drawing/2014/main" id="{A832A898-1233-AA74-C04D-EDAE053AA7AE}"/>
              </a:ext>
            </a:extLst>
          </p:cNvPr>
          <p:cNvSpPr/>
          <p:nvPr/>
        </p:nvSpPr>
        <p:spPr>
          <a:xfrm>
            <a:off x="2587470" y="4329807"/>
            <a:ext cx="389700" cy="389400"/>
          </a:xfrm>
          <a:prstGeom prst="ellipse">
            <a:avLst/>
          </a:prstGeom>
          <a:blipFill rotWithShape="1">
            <a:blip r:embed="rId8">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 name="Google Shape;416;p56">
            <a:extLst>
              <a:ext uri="{FF2B5EF4-FFF2-40B4-BE49-F238E27FC236}">
                <a16:creationId xmlns:a16="http://schemas.microsoft.com/office/drawing/2014/main" id="{B916B614-6A3C-7D82-EBAE-B966BD6DBCD4}"/>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ABA3D43E-32BF-9EF2-F47E-9FE4F888F76A}"/>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F64F6982-8211-9988-11B4-39DE1ECA822D}"/>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C23128D5-0E0C-4715-D243-795F6383F8C3}"/>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58B003B0-862A-025C-E21A-55E64794DA43}"/>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1F46ABAD-A60C-E216-B8FF-1AA3AB45CEB6}"/>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622DDA12-9446-AC62-21CC-A96B5715D89D}"/>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7C0C52F7-4237-219C-2C3D-9A4A3D9995BC}"/>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9"/>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54DF08A-6C75-5432-ACEB-1E38EA3D7260}"/>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9B2BF0F6-4BD9-93F0-375A-89E612B0BFB1}"/>
              </a:ext>
            </a:extLst>
          </p:cNvPr>
          <p:cNvSpPr/>
          <p:nvPr/>
        </p:nvSpPr>
        <p:spPr>
          <a:xfrm>
            <a:off x="4572000" y="3858783"/>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E87195BA-9EF6-E7E5-D842-2190E4BA38AD}"/>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00652558-B163-7B11-0536-2E2422FB0678}"/>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94BBF84E-1946-16D8-8E15-827431609456}"/>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9B211F83-4220-FB78-B5F1-1C3F5799DC90}"/>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25A725CD-F5F5-5656-54A0-16145B457F0A}"/>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F3903B87-2B7A-EA6D-E638-56063F9DB782}"/>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477231FA-AB55-7984-7942-7BBE70405E8F}"/>
              </a:ext>
            </a:extLst>
          </p:cNvPr>
          <p:cNvSpPr/>
          <p:nvPr/>
        </p:nvSpPr>
        <p:spPr>
          <a:xfrm>
            <a:off x="4572000" y="2362200"/>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6" name="Google Shape;416;p56">
            <a:extLst>
              <a:ext uri="{FF2B5EF4-FFF2-40B4-BE49-F238E27FC236}">
                <a16:creationId xmlns:a16="http://schemas.microsoft.com/office/drawing/2014/main" id="{D40AAB68-BB6E-B070-6829-C786EA274832}"/>
              </a:ext>
            </a:extLst>
          </p:cNvPr>
          <p:cNvCxnSpPr>
            <a:cxnSpLocks/>
            <a:stCxn id="3" idx="6"/>
            <a:endCxn id="25" idx="2"/>
          </p:cNvCxnSpPr>
          <p:nvPr/>
        </p:nvCxnSpPr>
        <p:spPr>
          <a:xfrm flipV="1">
            <a:off x="2977170" y="2642386"/>
            <a:ext cx="1594830" cy="1211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AEB8BD53-F838-7AD0-3215-09D30206A5DA}"/>
              </a:ext>
            </a:extLst>
          </p:cNvPr>
          <p:cNvCxnSpPr>
            <a:cxnSpLocks/>
            <a:stCxn id="4" idx="6"/>
            <a:endCxn id="25" idx="2"/>
          </p:cNvCxnSpPr>
          <p:nvPr/>
        </p:nvCxnSpPr>
        <p:spPr>
          <a:xfrm flipV="1">
            <a:off x="2977170" y="2642386"/>
            <a:ext cx="1594830" cy="661515"/>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E3627175-F72B-66D6-08BF-3DD107501F3F}"/>
              </a:ext>
            </a:extLst>
          </p:cNvPr>
          <p:cNvCxnSpPr>
            <a:cxnSpLocks/>
            <a:stCxn id="5" idx="6"/>
            <a:endCxn id="25" idx="2"/>
          </p:cNvCxnSpPr>
          <p:nvPr/>
        </p:nvCxnSpPr>
        <p:spPr>
          <a:xfrm flipV="1">
            <a:off x="2977170" y="2642386"/>
            <a:ext cx="1594830" cy="1264024"/>
          </a:xfrm>
          <a:prstGeom prst="straightConnector1">
            <a:avLst/>
          </a:prstGeom>
          <a:noFill/>
          <a:ln w="9525"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C809D8F3-C9EC-6753-FA0D-CBC385D4D04D}"/>
              </a:ext>
            </a:extLst>
          </p:cNvPr>
          <p:cNvCxnSpPr>
            <a:cxnSpLocks/>
            <a:stCxn id="7" idx="6"/>
          </p:cNvCxnSpPr>
          <p:nvPr/>
        </p:nvCxnSpPr>
        <p:spPr>
          <a:xfrm flipV="1">
            <a:off x="2977170" y="2778352"/>
            <a:ext cx="1554754" cy="1746155"/>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C9701C0F-101C-7A0E-2111-401A23DA9DA3}"/>
              </a:ext>
            </a:extLst>
          </p:cNvPr>
          <p:cNvCxnSpPr>
            <a:cxnSpLocks/>
            <a:stCxn id="17" idx="3"/>
            <a:endCxn id="25" idx="3"/>
          </p:cNvCxnSpPr>
          <p:nvPr/>
        </p:nvCxnSpPr>
        <p:spPr>
          <a:xfrm flipV="1">
            <a:off x="3010249" y="2840507"/>
            <a:ext cx="1639119" cy="2568205"/>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2236B80C-62BB-68F7-D033-82F197AFFEB8}"/>
              </a:ext>
            </a:extLst>
          </p:cNvPr>
          <p:cNvCxnSpPr>
            <a:cxnSpLocks/>
          </p:cNvCxnSpPr>
          <p:nvPr/>
        </p:nvCxnSpPr>
        <p:spPr>
          <a:xfrm>
            <a:off x="5091789" y="26360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AFFF3F85-C649-0E3E-A7CD-2009A871B24D}"/>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213C69A-DD3C-D07A-8CF0-B252D5614A60}"/>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0AA3B802-2ABA-4BF5-9D6D-6F546E6E8748}"/>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8A6A4DCA-F1E5-EDFD-EEDD-B15BCD2783B1}"/>
              </a:ext>
            </a:extLst>
          </p:cNvPr>
          <p:cNvSpPr/>
          <p:nvPr/>
        </p:nvSpPr>
        <p:spPr>
          <a:xfrm>
            <a:off x="4572000" y="5181600"/>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771C4400-0AE8-C07A-2A06-EA4DA5AEEA28}"/>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7876BEEF-2E5A-CA8C-176D-DDD84C77E06D}"/>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DDF35229-1EE3-EDC9-808F-E1230B06DB1F}"/>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2AE140A7-1888-56CD-E3E7-E7718E3EA669}"/>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5EA52ED6-6289-2192-5597-ECB646F0F86C}"/>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5F107FD3-366F-81B2-73B5-ED050E0138CF}"/>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435EE20E-C4B1-1D7B-E952-510FAC8951DD}"/>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BFA49EA6-F788-D74B-B2C4-33C6815B4D83}"/>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sp>
        <p:nvSpPr>
          <p:cNvPr id="6" name="Footer Placeholder 5">
            <a:extLst>
              <a:ext uri="{FF2B5EF4-FFF2-40B4-BE49-F238E27FC236}">
                <a16:creationId xmlns:a16="http://schemas.microsoft.com/office/drawing/2014/main" id="{E5866878-8444-8AA7-CC0E-4BAB8141FA78}"/>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0382715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E8F3EE1-565B-226A-26E9-F3F9CBA8D90F}"/>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FAD1EAB-ED5E-0543-B587-A59B189B2448}"/>
              </a:ext>
            </a:extLst>
          </p:cNvPr>
          <p:cNvSpPr>
            <a:spLocks noGrp="1" noChangeArrowheads="1"/>
          </p:cNvSpPr>
          <p:nvPr>
            <p:ph type="title"/>
          </p:nvPr>
        </p:nvSpPr>
        <p:spPr/>
        <p:txBody>
          <a:bodyPr/>
          <a:lstStyle/>
          <a:p>
            <a:pPr>
              <a:defRPr/>
            </a:pPr>
            <a:r>
              <a:rPr lang="en-US" dirty="0">
                <a:cs typeface="+mj-cs"/>
              </a:rPr>
              <a:t>The complexity of detecting objects</a:t>
            </a:r>
          </a:p>
        </p:txBody>
      </p:sp>
      <p:sp>
        <p:nvSpPr>
          <p:cNvPr id="2" name="TextBox 1">
            <a:extLst>
              <a:ext uri="{FF2B5EF4-FFF2-40B4-BE49-F238E27FC236}">
                <a16:creationId xmlns:a16="http://schemas.microsoft.com/office/drawing/2014/main" id="{12F0BD0F-440D-66B7-DC66-4E178273808F}"/>
              </a:ext>
            </a:extLst>
          </p:cNvPr>
          <p:cNvSpPr txBox="1"/>
          <p:nvPr/>
        </p:nvSpPr>
        <p:spPr>
          <a:xfrm>
            <a:off x="891436" y="5867400"/>
            <a:ext cx="7719164" cy="400110"/>
          </a:xfrm>
          <a:prstGeom prst="rect">
            <a:avLst/>
          </a:prstGeom>
          <a:noFill/>
        </p:spPr>
        <p:txBody>
          <a:bodyPr wrap="none" rtlCol="0">
            <a:spAutoFit/>
          </a:bodyPr>
          <a:lstStyle/>
          <a:p>
            <a:r>
              <a:rPr lang="en-US" b="0" dirty="0"/>
              <a:t>For humans it's relatively easy, but for machines, it's quite difficult.</a:t>
            </a:r>
          </a:p>
        </p:txBody>
      </p:sp>
      <p:pic>
        <p:nvPicPr>
          <p:cNvPr id="1026" name="Picture 2">
            <a:extLst>
              <a:ext uri="{FF2B5EF4-FFF2-40B4-BE49-F238E27FC236}">
                <a16:creationId xmlns:a16="http://schemas.microsoft.com/office/drawing/2014/main" id="{1C9DFA31-FC36-AD1F-EA10-9DF79B64C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9593" y="2000310"/>
            <a:ext cx="3184814"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06810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256001F-E39A-AD25-E6B6-7A8F6BFD716A}"/>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C09210C2-1023-4B52-388F-197CF90C5314}"/>
              </a:ext>
            </a:extLst>
          </p:cNvPr>
          <p:cNvSpPr>
            <a:spLocks noGrp="1" noChangeArrowheads="1"/>
          </p:cNvSpPr>
          <p:nvPr>
            <p:ph type="title"/>
          </p:nvPr>
        </p:nvSpPr>
        <p:spPr/>
        <p:txBody>
          <a:bodyPr/>
          <a:lstStyle/>
          <a:p>
            <a:pPr>
              <a:defRPr/>
            </a:pPr>
            <a:r>
              <a:rPr lang="en-US" dirty="0">
                <a:cs typeface="+mj-cs"/>
              </a:rPr>
              <a:t>Feed-forward (FF) network for classification</a:t>
            </a:r>
          </a:p>
        </p:txBody>
      </p:sp>
      <p:sp>
        <p:nvSpPr>
          <p:cNvPr id="8" name="Rectangle 89">
            <a:extLst>
              <a:ext uri="{FF2B5EF4-FFF2-40B4-BE49-F238E27FC236}">
                <a16:creationId xmlns:a16="http://schemas.microsoft.com/office/drawing/2014/main" id="{62B7F136-DD66-9240-D343-2FC7F7862EB4}"/>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For example, the </a:t>
            </a:r>
            <a:r>
              <a:rPr lang="en-US" dirty="0">
                <a:solidFill>
                  <a:srgbClr val="114FFB"/>
                </a:solidFill>
                <a:hlinkClick r:id="rId3">
                  <a:extLst>
                    <a:ext uri="{A12FA001-AC4F-418D-AE19-62706E023703}">
                      <ahyp:hlinkClr xmlns:ahyp="http://schemas.microsoft.com/office/drawing/2018/hyperlinkcolor" val="tx"/>
                    </a:ext>
                  </a:extLst>
                </a:hlinkClick>
              </a:rPr>
              <a:t>CIFAR-10 dataset</a:t>
            </a:r>
            <a:r>
              <a:rPr lang="en-US" dirty="0"/>
              <a:t> consists of 60000 32x32 color images in 10 classes (objects), with 6000 images per class. There are 50000 training images and 10000 test images. </a:t>
            </a:r>
            <a:r>
              <a:rPr lang="en-US" b="1" dirty="0"/>
              <a:t>The task is to detect the object in the image</a:t>
            </a:r>
            <a:r>
              <a:rPr lang="en-US" dirty="0"/>
              <a:t>.</a:t>
            </a:r>
            <a:br>
              <a:rPr lang="en-US" dirty="0"/>
            </a:br>
            <a:br>
              <a:rPr lang="en-US" dirty="0"/>
            </a:br>
            <a:r>
              <a:rPr lang="en-US" dirty="0"/>
              <a:t>During training, we fit the weights to predict a large value for the correct class, and small values for all the rest.</a:t>
            </a:r>
            <a:endParaRPr lang="en-US" altLang="en-US" dirty="0"/>
          </a:p>
        </p:txBody>
      </p:sp>
      <p:sp>
        <p:nvSpPr>
          <p:cNvPr id="2" name="Google Shape;409;p56">
            <a:extLst>
              <a:ext uri="{FF2B5EF4-FFF2-40B4-BE49-F238E27FC236}">
                <a16:creationId xmlns:a16="http://schemas.microsoft.com/office/drawing/2014/main" id="{0AFC353B-96D3-9336-C8F4-4D5401752626}"/>
              </a:ext>
            </a:extLst>
          </p:cNvPr>
          <p:cNvSpPr/>
          <p:nvPr/>
        </p:nvSpPr>
        <p:spPr>
          <a:xfrm>
            <a:off x="4572135" y="3112860"/>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D6BC3516-9BDF-4ECF-8D45-2ECC585F77AE}"/>
              </a:ext>
            </a:extLst>
          </p:cNvPr>
          <p:cNvSpPr/>
          <p:nvPr/>
        </p:nvSpPr>
        <p:spPr>
          <a:xfrm>
            <a:off x="2587470" y="2568874"/>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 name="Google Shape;411;p56">
            <a:extLst>
              <a:ext uri="{FF2B5EF4-FFF2-40B4-BE49-F238E27FC236}">
                <a16:creationId xmlns:a16="http://schemas.microsoft.com/office/drawing/2014/main" id="{131BF707-9239-5811-8681-061808DBD05F}"/>
              </a:ext>
            </a:extLst>
          </p:cNvPr>
          <p:cNvSpPr/>
          <p:nvPr/>
        </p:nvSpPr>
        <p:spPr>
          <a:xfrm>
            <a:off x="2587470" y="3109201"/>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 name="Google Shape;412;p56">
            <a:extLst>
              <a:ext uri="{FF2B5EF4-FFF2-40B4-BE49-F238E27FC236}">
                <a16:creationId xmlns:a16="http://schemas.microsoft.com/office/drawing/2014/main" id="{14A7BCC1-9DA1-5E62-06D4-DB8F39A07E7F}"/>
              </a:ext>
            </a:extLst>
          </p:cNvPr>
          <p:cNvSpPr/>
          <p:nvPr/>
        </p:nvSpPr>
        <p:spPr>
          <a:xfrm>
            <a:off x="2587470" y="3711710"/>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413;p56">
            <a:extLst>
              <a:ext uri="{FF2B5EF4-FFF2-40B4-BE49-F238E27FC236}">
                <a16:creationId xmlns:a16="http://schemas.microsoft.com/office/drawing/2014/main" id="{64630C3C-E5A5-7991-4FCC-3D90E928EC99}"/>
              </a:ext>
            </a:extLst>
          </p:cNvPr>
          <p:cNvSpPr/>
          <p:nvPr/>
        </p:nvSpPr>
        <p:spPr>
          <a:xfrm>
            <a:off x="2587470" y="4329807"/>
            <a:ext cx="389700" cy="389400"/>
          </a:xfrm>
          <a:prstGeom prst="ellipse">
            <a:avLst/>
          </a:prstGeom>
          <a:blipFill rotWithShape="1">
            <a:blip r:embed="rId8">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 name="Google Shape;416;p56">
            <a:extLst>
              <a:ext uri="{FF2B5EF4-FFF2-40B4-BE49-F238E27FC236}">
                <a16:creationId xmlns:a16="http://schemas.microsoft.com/office/drawing/2014/main" id="{55FA5377-D8D9-24BB-9AB4-6BD07C09F681}"/>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1907D57C-399C-B52F-6015-2105931C79CF}"/>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E75A1674-D562-45F6-E3A0-466554A9B41A}"/>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ADCCCAD7-4340-C952-9E5B-2DE5789B5646}"/>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6A1F5B8F-D3E1-CEAA-A02E-94A0E593385E}"/>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E5BA6A26-C674-61B3-EAF0-60F5E9167B4B}"/>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760ED1DD-D4A9-0D40-7005-1CE977722D88}"/>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B92DCD9C-4D6A-9276-34C4-0D0340052A54}"/>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9"/>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36037DB-D0D6-0FE1-16A3-695D53424887}"/>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F6234BD2-B951-1E8F-C406-C6EFA12EECC5}"/>
              </a:ext>
            </a:extLst>
          </p:cNvPr>
          <p:cNvSpPr/>
          <p:nvPr/>
        </p:nvSpPr>
        <p:spPr>
          <a:xfrm>
            <a:off x="4572000" y="3858783"/>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07E500A8-5999-69F9-B418-E775CC0A88F3}"/>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C0F3067D-E9AC-5A45-A1FD-E3ACE114CD03}"/>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24E33D99-CC89-5E2B-5DA7-FD51FCC89290}"/>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ED78686C-E012-26F0-FC4F-7F04E6F80DE7}"/>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36BA4E3D-8E2D-ECC6-03D4-4CD4DC8453B1}"/>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FB4727FF-4F1A-5880-0D9C-E42721687D49}"/>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F90A357C-854C-6E05-6A7C-D4C470B32CE6}"/>
              </a:ext>
            </a:extLst>
          </p:cNvPr>
          <p:cNvSpPr/>
          <p:nvPr/>
        </p:nvSpPr>
        <p:spPr>
          <a:xfrm>
            <a:off x="4572000" y="2362200"/>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6" name="Google Shape;416;p56">
            <a:extLst>
              <a:ext uri="{FF2B5EF4-FFF2-40B4-BE49-F238E27FC236}">
                <a16:creationId xmlns:a16="http://schemas.microsoft.com/office/drawing/2014/main" id="{C9D4147F-A097-A563-7151-D006F2710B39}"/>
              </a:ext>
            </a:extLst>
          </p:cNvPr>
          <p:cNvCxnSpPr>
            <a:cxnSpLocks/>
            <a:stCxn id="3" idx="6"/>
            <a:endCxn id="25" idx="2"/>
          </p:cNvCxnSpPr>
          <p:nvPr/>
        </p:nvCxnSpPr>
        <p:spPr>
          <a:xfrm flipV="1">
            <a:off x="2977170" y="2642386"/>
            <a:ext cx="1594830" cy="1211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939BE262-FF6C-2620-3611-A43E0B152396}"/>
              </a:ext>
            </a:extLst>
          </p:cNvPr>
          <p:cNvCxnSpPr>
            <a:cxnSpLocks/>
            <a:stCxn id="4" idx="6"/>
            <a:endCxn id="25" idx="2"/>
          </p:cNvCxnSpPr>
          <p:nvPr/>
        </p:nvCxnSpPr>
        <p:spPr>
          <a:xfrm flipV="1">
            <a:off x="2977170" y="2642386"/>
            <a:ext cx="1594830" cy="661515"/>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B80EF082-F1EC-858B-E3FF-21A7484651C8}"/>
              </a:ext>
            </a:extLst>
          </p:cNvPr>
          <p:cNvCxnSpPr>
            <a:cxnSpLocks/>
            <a:stCxn id="5" idx="6"/>
            <a:endCxn id="25" idx="2"/>
          </p:cNvCxnSpPr>
          <p:nvPr/>
        </p:nvCxnSpPr>
        <p:spPr>
          <a:xfrm flipV="1">
            <a:off x="2977170" y="2642386"/>
            <a:ext cx="1594830" cy="1264024"/>
          </a:xfrm>
          <a:prstGeom prst="straightConnector1">
            <a:avLst/>
          </a:prstGeom>
          <a:noFill/>
          <a:ln w="9525"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6DA054D0-E046-B29F-91ED-185B1DF24135}"/>
              </a:ext>
            </a:extLst>
          </p:cNvPr>
          <p:cNvCxnSpPr>
            <a:cxnSpLocks/>
            <a:stCxn id="7" idx="6"/>
          </p:cNvCxnSpPr>
          <p:nvPr/>
        </p:nvCxnSpPr>
        <p:spPr>
          <a:xfrm flipV="1">
            <a:off x="2977170" y="2778352"/>
            <a:ext cx="1554754" cy="1746155"/>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B97F8B57-6113-0DCE-5F8C-B68AB90D0B80}"/>
              </a:ext>
            </a:extLst>
          </p:cNvPr>
          <p:cNvCxnSpPr>
            <a:cxnSpLocks/>
            <a:stCxn id="17" idx="3"/>
            <a:endCxn id="25" idx="3"/>
          </p:cNvCxnSpPr>
          <p:nvPr/>
        </p:nvCxnSpPr>
        <p:spPr>
          <a:xfrm flipV="1">
            <a:off x="3010249" y="2840507"/>
            <a:ext cx="1639119" cy="2568205"/>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79EF1E03-8105-11AE-FF25-9F6E592000A6}"/>
              </a:ext>
            </a:extLst>
          </p:cNvPr>
          <p:cNvCxnSpPr>
            <a:cxnSpLocks/>
          </p:cNvCxnSpPr>
          <p:nvPr/>
        </p:nvCxnSpPr>
        <p:spPr>
          <a:xfrm>
            <a:off x="5091789" y="26360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FE5CB8B3-FB64-2302-E517-297BF8332BB4}"/>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6A2FFBF-A220-2005-3EA9-C0028937411E}"/>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6DFA01AE-84C8-D363-DAE2-ECFF8D39C3C9}"/>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3A8087F3-EFC2-3495-55C1-AB838060F574}"/>
              </a:ext>
            </a:extLst>
          </p:cNvPr>
          <p:cNvSpPr/>
          <p:nvPr/>
        </p:nvSpPr>
        <p:spPr>
          <a:xfrm>
            <a:off x="4572000" y="5181600"/>
            <a:ext cx="528300" cy="560371"/>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3B392FE2-31C8-715A-6543-C9E59073F58D}"/>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7B8A893A-80C6-FF60-5547-2A3070890504}"/>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E613F54-5E20-3E07-120C-1A5D2CE3582D}"/>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EDEEBE11-A165-902B-AFBD-0D3A64824839}"/>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931CFBBE-9EAE-5A2C-16D2-727D3518D4DB}"/>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D7EF7FCD-81C7-EDCE-E252-32DBA9A4D8B1}"/>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DC3DB512-034C-467A-6FEC-A4B51E8B80BA}"/>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C5F09F8C-D9E6-414C-8924-B49D2EE4EFE4}"/>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pic>
        <p:nvPicPr>
          <p:cNvPr id="6" name="Picture 5">
            <a:extLst>
              <a:ext uri="{FF2B5EF4-FFF2-40B4-BE49-F238E27FC236}">
                <a16:creationId xmlns:a16="http://schemas.microsoft.com/office/drawing/2014/main" id="{AEEDB017-2AA6-1B55-5363-27F8B7600C30}"/>
              </a:ext>
            </a:extLst>
          </p:cNvPr>
          <p:cNvPicPr>
            <a:picLocks noChangeAspect="1"/>
          </p:cNvPicPr>
          <p:nvPr/>
        </p:nvPicPr>
        <p:blipFill>
          <a:blip r:embed="rId10"/>
          <a:stretch>
            <a:fillRect/>
          </a:stretch>
        </p:blipFill>
        <p:spPr>
          <a:xfrm>
            <a:off x="1690883" y="3651944"/>
            <a:ext cx="635000" cy="673100"/>
          </a:xfrm>
          <a:prstGeom prst="rect">
            <a:avLst/>
          </a:prstGeom>
        </p:spPr>
      </p:pic>
      <p:sp>
        <p:nvSpPr>
          <p:cNvPr id="35" name="TextBox 34">
            <a:extLst>
              <a:ext uri="{FF2B5EF4-FFF2-40B4-BE49-F238E27FC236}">
                <a16:creationId xmlns:a16="http://schemas.microsoft.com/office/drawing/2014/main" id="{B846CBCB-756F-96CA-CF91-FA32E9D35A42}"/>
              </a:ext>
            </a:extLst>
          </p:cNvPr>
          <p:cNvSpPr txBox="1"/>
          <p:nvPr/>
        </p:nvSpPr>
        <p:spPr>
          <a:xfrm>
            <a:off x="6698018" y="3194924"/>
            <a:ext cx="327334" cy="400110"/>
          </a:xfrm>
          <a:prstGeom prst="rect">
            <a:avLst/>
          </a:prstGeom>
          <a:noFill/>
        </p:spPr>
        <p:txBody>
          <a:bodyPr wrap="none" rtlCol="0">
            <a:spAutoFit/>
          </a:bodyPr>
          <a:lstStyle/>
          <a:p>
            <a:r>
              <a:rPr lang="en-US" dirty="0">
                <a:solidFill>
                  <a:srgbClr val="114FFB"/>
                </a:solidFill>
              </a:rPr>
              <a:t>5</a:t>
            </a:r>
          </a:p>
        </p:txBody>
      </p:sp>
      <p:sp>
        <p:nvSpPr>
          <p:cNvPr id="36" name="TextBox 35">
            <a:extLst>
              <a:ext uri="{FF2B5EF4-FFF2-40B4-BE49-F238E27FC236}">
                <a16:creationId xmlns:a16="http://schemas.microsoft.com/office/drawing/2014/main" id="{1B2D707A-4D95-9621-C99A-9A9254E3D54A}"/>
              </a:ext>
            </a:extLst>
          </p:cNvPr>
          <p:cNvSpPr txBox="1"/>
          <p:nvPr/>
        </p:nvSpPr>
        <p:spPr>
          <a:xfrm>
            <a:off x="6705600" y="3886200"/>
            <a:ext cx="327334" cy="400110"/>
          </a:xfrm>
          <a:prstGeom prst="rect">
            <a:avLst/>
          </a:prstGeom>
          <a:noFill/>
        </p:spPr>
        <p:txBody>
          <a:bodyPr wrap="none" rtlCol="0">
            <a:spAutoFit/>
          </a:bodyPr>
          <a:lstStyle/>
          <a:p>
            <a:r>
              <a:rPr lang="en-US" b="0" dirty="0">
                <a:solidFill>
                  <a:srgbClr val="114FFB"/>
                </a:solidFill>
              </a:rPr>
              <a:t>0</a:t>
            </a:r>
          </a:p>
        </p:txBody>
      </p:sp>
      <p:sp>
        <p:nvSpPr>
          <p:cNvPr id="37" name="TextBox 36">
            <a:extLst>
              <a:ext uri="{FF2B5EF4-FFF2-40B4-BE49-F238E27FC236}">
                <a16:creationId xmlns:a16="http://schemas.microsoft.com/office/drawing/2014/main" id="{67821C2F-6EEE-35E6-8548-04CA835EFEDF}"/>
              </a:ext>
            </a:extLst>
          </p:cNvPr>
          <p:cNvSpPr txBox="1"/>
          <p:nvPr/>
        </p:nvSpPr>
        <p:spPr>
          <a:xfrm>
            <a:off x="6705600" y="2438400"/>
            <a:ext cx="327334" cy="400110"/>
          </a:xfrm>
          <a:prstGeom prst="rect">
            <a:avLst/>
          </a:prstGeom>
          <a:noFill/>
        </p:spPr>
        <p:txBody>
          <a:bodyPr wrap="none" rtlCol="0">
            <a:spAutoFit/>
          </a:bodyPr>
          <a:lstStyle/>
          <a:p>
            <a:r>
              <a:rPr lang="en-US" b="0" dirty="0">
                <a:solidFill>
                  <a:srgbClr val="114FFB"/>
                </a:solidFill>
              </a:rPr>
              <a:t>0</a:t>
            </a:r>
          </a:p>
        </p:txBody>
      </p:sp>
      <p:sp>
        <p:nvSpPr>
          <p:cNvPr id="38" name="TextBox 37">
            <a:extLst>
              <a:ext uri="{FF2B5EF4-FFF2-40B4-BE49-F238E27FC236}">
                <a16:creationId xmlns:a16="http://schemas.microsoft.com/office/drawing/2014/main" id="{91E569B9-FC14-3AD3-C33D-2DE9D632BE10}"/>
              </a:ext>
            </a:extLst>
          </p:cNvPr>
          <p:cNvSpPr txBox="1"/>
          <p:nvPr/>
        </p:nvSpPr>
        <p:spPr>
          <a:xfrm>
            <a:off x="6705600" y="5238690"/>
            <a:ext cx="327334" cy="400110"/>
          </a:xfrm>
          <a:prstGeom prst="rect">
            <a:avLst/>
          </a:prstGeom>
          <a:noFill/>
        </p:spPr>
        <p:txBody>
          <a:bodyPr wrap="none" rtlCol="0">
            <a:spAutoFit/>
          </a:bodyPr>
          <a:lstStyle/>
          <a:p>
            <a:r>
              <a:rPr lang="en-US" b="0" dirty="0">
                <a:solidFill>
                  <a:srgbClr val="114FFB"/>
                </a:solidFill>
              </a:rPr>
              <a:t>0</a:t>
            </a:r>
          </a:p>
        </p:txBody>
      </p:sp>
      <p:sp>
        <p:nvSpPr>
          <p:cNvPr id="39" name="TextBox 38">
            <a:extLst>
              <a:ext uri="{FF2B5EF4-FFF2-40B4-BE49-F238E27FC236}">
                <a16:creationId xmlns:a16="http://schemas.microsoft.com/office/drawing/2014/main" id="{A8E2BDD8-A74A-379A-832A-5171DD19735A}"/>
              </a:ext>
            </a:extLst>
          </p:cNvPr>
          <p:cNvSpPr txBox="1"/>
          <p:nvPr/>
        </p:nvSpPr>
        <p:spPr>
          <a:xfrm>
            <a:off x="6645454" y="4495800"/>
            <a:ext cx="441146" cy="400110"/>
          </a:xfrm>
          <a:prstGeom prst="rect">
            <a:avLst/>
          </a:prstGeom>
          <a:noFill/>
        </p:spPr>
        <p:txBody>
          <a:bodyPr wrap="none" rtlCol="0">
            <a:spAutoFit/>
          </a:bodyPr>
          <a:lstStyle/>
          <a:p>
            <a:r>
              <a:rPr lang="en-US" b="0" dirty="0">
                <a:solidFill>
                  <a:srgbClr val="114FFB"/>
                </a:solidFill>
              </a:rPr>
              <a:t>…</a:t>
            </a:r>
          </a:p>
        </p:txBody>
      </p:sp>
      <p:sp>
        <p:nvSpPr>
          <p:cNvPr id="44" name="Footer Placeholder 43">
            <a:extLst>
              <a:ext uri="{FF2B5EF4-FFF2-40B4-BE49-F238E27FC236}">
                <a16:creationId xmlns:a16="http://schemas.microsoft.com/office/drawing/2014/main" id="{7478BDCF-B1CD-D3F7-4F2F-43BF299FE3B2}"/>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696665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1681818-65DF-8FB7-ECBB-C0168DA52A3D}"/>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09E76B4A-B216-6705-9DDE-40124002FCFB}"/>
              </a:ext>
            </a:extLst>
          </p:cNvPr>
          <p:cNvSpPr>
            <a:spLocks noGrp="1" noChangeArrowheads="1"/>
          </p:cNvSpPr>
          <p:nvPr>
            <p:ph type="title"/>
          </p:nvPr>
        </p:nvSpPr>
        <p:spPr/>
        <p:txBody>
          <a:bodyPr/>
          <a:lstStyle/>
          <a:p>
            <a:pPr>
              <a:defRPr/>
            </a:pPr>
            <a:r>
              <a:rPr lang="en-US" dirty="0">
                <a:cs typeface="+mj-cs"/>
              </a:rPr>
              <a:t>What does the network learn?</a:t>
            </a:r>
          </a:p>
        </p:txBody>
      </p:sp>
      <p:sp>
        <p:nvSpPr>
          <p:cNvPr id="8" name="Rectangle 89">
            <a:extLst>
              <a:ext uri="{FF2B5EF4-FFF2-40B4-BE49-F238E27FC236}">
                <a16:creationId xmlns:a16="http://schemas.microsoft.com/office/drawing/2014/main" id="{2EDE6ECB-5BBC-CE97-72D4-C3090DB326AF}"/>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If we focus on one neuron after training, we observe the following:</a:t>
            </a:r>
          </a:p>
          <a:p>
            <a:pPr marL="342900" indent="-342900">
              <a:buAutoNum type="arabicPeriod"/>
            </a:pPr>
            <a:r>
              <a:rPr lang="en-US" altLang="en-US" dirty="0"/>
              <a:t>The number of weights the neuron has is 1024 (32x32).</a:t>
            </a:r>
          </a:p>
          <a:p>
            <a:pPr marL="342900" indent="-342900">
              <a:buAutoNum type="arabicPeriod"/>
            </a:pPr>
            <a:r>
              <a:rPr lang="en-US" altLang="en-US" dirty="0"/>
              <a:t>We can re-arrange the weights as a two-dimensional array and visualize it as an image.</a:t>
            </a:r>
          </a:p>
        </p:txBody>
      </p:sp>
      <p:sp>
        <p:nvSpPr>
          <p:cNvPr id="2" name="Google Shape;409;p56">
            <a:extLst>
              <a:ext uri="{FF2B5EF4-FFF2-40B4-BE49-F238E27FC236}">
                <a16:creationId xmlns:a16="http://schemas.microsoft.com/office/drawing/2014/main" id="{E9A2746F-11B1-BE3A-766F-4E931BA2D1A0}"/>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6550A4E0-32CF-267A-01F8-356258471882}"/>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 name="Google Shape;411;p56">
            <a:extLst>
              <a:ext uri="{FF2B5EF4-FFF2-40B4-BE49-F238E27FC236}">
                <a16:creationId xmlns:a16="http://schemas.microsoft.com/office/drawing/2014/main" id="{0ED16983-8806-623A-C0F4-BF2D754FD605}"/>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 name="Google Shape;412;p56">
            <a:extLst>
              <a:ext uri="{FF2B5EF4-FFF2-40B4-BE49-F238E27FC236}">
                <a16:creationId xmlns:a16="http://schemas.microsoft.com/office/drawing/2014/main" id="{44B85C64-644C-175D-A9AB-7F96F6226380}"/>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413;p56">
            <a:extLst>
              <a:ext uri="{FF2B5EF4-FFF2-40B4-BE49-F238E27FC236}">
                <a16:creationId xmlns:a16="http://schemas.microsoft.com/office/drawing/2014/main" id="{1685C5E6-2CC1-B6CA-E1AC-ECA2ADB3D191}"/>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 name="Google Shape;416;p56">
            <a:extLst>
              <a:ext uri="{FF2B5EF4-FFF2-40B4-BE49-F238E27FC236}">
                <a16:creationId xmlns:a16="http://schemas.microsoft.com/office/drawing/2014/main" id="{5FDFA479-1CCF-19DB-8656-E5150E616BD6}"/>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D55C8C1E-22A1-00D8-18EC-14F21A14D915}"/>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DAAA4C87-3274-08CD-8E0A-FD639ED7600F}"/>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4BD615F0-B9F4-A66F-177B-E4312A478B4D}"/>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A32D3BF1-7CAC-F3A0-36F8-98CD289FBB88}"/>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17F3BBB8-FC70-F1E3-B1B3-EC84048885AA}"/>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B54698D0-A327-C878-05E1-BCAED3A5FBF5}"/>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41718E5E-A248-13EB-07F3-04C0E259640D}"/>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FC12DE7-0DB9-13F0-B00E-59FED60E1BA6}"/>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2F8D952D-2B30-D47F-DFBB-E3B998EA5989}"/>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D431F043-5261-FBE9-5F71-F58747692E34}"/>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2C7E7F9E-1963-BFFA-BFD8-6F87879C9279}"/>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50E694B4-A1ED-4279-09CB-8198259056BA}"/>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99B4EEFB-5897-967A-7B80-61020B691FCC}"/>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C1B66349-8B57-D75E-EAEB-D33FA40D91E0}"/>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B7605BE9-C0D4-AE9E-F09D-5A3799E22D57}"/>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8EDE63A3-9B62-F3C5-06A3-1C1ADB3FC34D}"/>
              </a:ext>
            </a:extLst>
          </p:cNvPr>
          <p:cNvSpPr/>
          <p:nvPr/>
        </p:nvSpPr>
        <p:spPr>
          <a:xfrm>
            <a:off x="4572000" y="2362200"/>
            <a:ext cx="528300" cy="560371"/>
          </a:xfrm>
          <a:prstGeom prst="ellipse">
            <a:avLst/>
          </a:prstGeom>
          <a:solidFill>
            <a:srgbClr val="00B050"/>
          </a:solid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solidFill>
                  <a:schemeClr val="bg1"/>
                </a:solidFill>
                <a:latin typeface="Calibri"/>
                <a:ea typeface="Calibri"/>
                <a:cs typeface="Calibri"/>
                <a:sym typeface="Calibri"/>
              </a:rPr>
              <a:t> </a:t>
            </a:r>
            <a:endParaRPr sz="1100" dirty="0">
              <a:solidFill>
                <a:schemeClr val="bg1"/>
              </a:solidFill>
            </a:endParaRPr>
          </a:p>
        </p:txBody>
      </p:sp>
      <p:cxnSp>
        <p:nvCxnSpPr>
          <p:cNvPr id="26" name="Google Shape;416;p56">
            <a:extLst>
              <a:ext uri="{FF2B5EF4-FFF2-40B4-BE49-F238E27FC236}">
                <a16:creationId xmlns:a16="http://schemas.microsoft.com/office/drawing/2014/main" id="{9F7C348F-6605-C6B5-B1F0-90C5EA1189E6}"/>
              </a:ext>
            </a:extLst>
          </p:cNvPr>
          <p:cNvCxnSpPr>
            <a:cxnSpLocks/>
            <a:stCxn id="3" idx="6"/>
            <a:endCxn id="25" idx="2"/>
          </p:cNvCxnSpPr>
          <p:nvPr/>
        </p:nvCxnSpPr>
        <p:spPr>
          <a:xfrm flipV="1">
            <a:off x="2977170" y="2642386"/>
            <a:ext cx="1594830" cy="121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7370D3E8-4D0A-3AEA-1D85-19A19D95FA1B}"/>
              </a:ext>
            </a:extLst>
          </p:cNvPr>
          <p:cNvCxnSpPr>
            <a:cxnSpLocks/>
            <a:stCxn id="4" idx="6"/>
            <a:endCxn id="25" idx="2"/>
          </p:cNvCxnSpPr>
          <p:nvPr/>
        </p:nvCxnSpPr>
        <p:spPr>
          <a:xfrm flipV="1">
            <a:off x="2977170" y="2642386"/>
            <a:ext cx="1594830" cy="661515"/>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24E0D621-8625-1015-130D-1846A483E116}"/>
              </a:ext>
            </a:extLst>
          </p:cNvPr>
          <p:cNvCxnSpPr>
            <a:cxnSpLocks/>
            <a:stCxn id="5" idx="6"/>
            <a:endCxn id="25" idx="2"/>
          </p:cNvCxnSpPr>
          <p:nvPr/>
        </p:nvCxnSpPr>
        <p:spPr>
          <a:xfrm flipV="1">
            <a:off x="2977170" y="2642386"/>
            <a:ext cx="1594830" cy="1264024"/>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9809ABEA-260B-7966-36F5-5B6ADC1E952E}"/>
              </a:ext>
            </a:extLst>
          </p:cNvPr>
          <p:cNvCxnSpPr>
            <a:cxnSpLocks/>
            <a:stCxn id="7" idx="6"/>
          </p:cNvCxnSpPr>
          <p:nvPr/>
        </p:nvCxnSpPr>
        <p:spPr>
          <a:xfrm flipV="1">
            <a:off x="2977170" y="2778352"/>
            <a:ext cx="1554754" cy="1746155"/>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EE80418B-1286-417C-253F-630E8D9C2CE0}"/>
              </a:ext>
            </a:extLst>
          </p:cNvPr>
          <p:cNvCxnSpPr>
            <a:cxnSpLocks/>
            <a:stCxn id="17" idx="3"/>
            <a:endCxn id="25" idx="3"/>
          </p:cNvCxnSpPr>
          <p:nvPr/>
        </p:nvCxnSpPr>
        <p:spPr>
          <a:xfrm flipV="1">
            <a:off x="3010249" y="2840507"/>
            <a:ext cx="1639119" cy="2568205"/>
          </a:xfrm>
          <a:prstGeom prst="straightConnector1">
            <a:avLst/>
          </a:prstGeom>
          <a:noFill/>
          <a:ln w="38100"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3FDAEF6F-55B4-C4BB-B8FB-71DB80A41949}"/>
              </a:ext>
            </a:extLst>
          </p:cNvPr>
          <p:cNvCxnSpPr>
            <a:cxnSpLocks/>
          </p:cNvCxnSpPr>
          <p:nvPr/>
        </p:nvCxnSpPr>
        <p:spPr>
          <a:xfrm>
            <a:off x="5091789" y="2636073"/>
            <a:ext cx="1170588" cy="14948"/>
          </a:xfrm>
          <a:prstGeom prst="straightConnector1">
            <a:avLst/>
          </a:prstGeom>
          <a:noFill/>
          <a:ln w="38100"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E47CB8E7-1254-2EC1-46E7-37F98089669B}"/>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37EF0FB-71B6-1D90-FC59-A127F242A080}"/>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BA3F5EF-50E8-3888-1BE0-811E169128DF}"/>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55F5900D-F6AE-2882-B1E4-1061E17F93F3}"/>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78971A8C-F482-8487-FF55-D3C82B34DC05}"/>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F02A091D-4C23-A7CF-FB7D-45654203DB45}"/>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FA66983C-084B-92EB-D4BD-D608EC2B3EBC}"/>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8EF4618D-A353-74B4-1D03-35F75A3BF26E}"/>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9F45A2E3-79AB-0B0F-A58D-619542B8C1D5}"/>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317587B9-3699-F7D0-5A8F-F900C2422F91}"/>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62A837D3-6315-755C-E1BE-4F4536750918}"/>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94537D54-E7CC-0ED4-ECC2-3E17C72298A4}"/>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sp>
        <p:nvSpPr>
          <p:cNvPr id="35" name="TextBox 34">
            <a:extLst>
              <a:ext uri="{FF2B5EF4-FFF2-40B4-BE49-F238E27FC236}">
                <a16:creationId xmlns:a16="http://schemas.microsoft.com/office/drawing/2014/main" id="{0A35399C-A496-31D7-7CF0-8CD9C82A63DF}"/>
              </a:ext>
            </a:extLst>
          </p:cNvPr>
          <p:cNvSpPr txBox="1"/>
          <p:nvPr/>
        </p:nvSpPr>
        <p:spPr>
          <a:xfrm>
            <a:off x="6698018" y="3194924"/>
            <a:ext cx="327334" cy="400110"/>
          </a:xfrm>
          <a:prstGeom prst="rect">
            <a:avLst/>
          </a:prstGeom>
          <a:noFill/>
        </p:spPr>
        <p:txBody>
          <a:bodyPr wrap="none" rtlCol="0">
            <a:spAutoFit/>
          </a:bodyPr>
          <a:lstStyle/>
          <a:p>
            <a:r>
              <a:rPr lang="en-US" dirty="0">
                <a:solidFill>
                  <a:srgbClr val="114FFB"/>
                </a:solidFill>
              </a:rPr>
              <a:t>5</a:t>
            </a:r>
          </a:p>
        </p:txBody>
      </p:sp>
      <p:sp>
        <p:nvSpPr>
          <p:cNvPr id="36" name="TextBox 35">
            <a:extLst>
              <a:ext uri="{FF2B5EF4-FFF2-40B4-BE49-F238E27FC236}">
                <a16:creationId xmlns:a16="http://schemas.microsoft.com/office/drawing/2014/main" id="{0E8E090B-31D5-144D-027C-11671195E021}"/>
              </a:ext>
            </a:extLst>
          </p:cNvPr>
          <p:cNvSpPr txBox="1"/>
          <p:nvPr/>
        </p:nvSpPr>
        <p:spPr>
          <a:xfrm>
            <a:off x="6705600" y="3886200"/>
            <a:ext cx="327334" cy="400110"/>
          </a:xfrm>
          <a:prstGeom prst="rect">
            <a:avLst/>
          </a:prstGeom>
          <a:noFill/>
        </p:spPr>
        <p:txBody>
          <a:bodyPr wrap="none" rtlCol="0">
            <a:spAutoFit/>
          </a:bodyPr>
          <a:lstStyle/>
          <a:p>
            <a:r>
              <a:rPr lang="en-US" b="0" dirty="0">
                <a:solidFill>
                  <a:srgbClr val="114FFB"/>
                </a:solidFill>
              </a:rPr>
              <a:t>0</a:t>
            </a:r>
          </a:p>
        </p:txBody>
      </p:sp>
      <p:sp>
        <p:nvSpPr>
          <p:cNvPr id="37" name="TextBox 36">
            <a:extLst>
              <a:ext uri="{FF2B5EF4-FFF2-40B4-BE49-F238E27FC236}">
                <a16:creationId xmlns:a16="http://schemas.microsoft.com/office/drawing/2014/main" id="{1D819451-1DE1-D742-913C-D00B73D6907B}"/>
              </a:ext>
            </a:extLst>
          </p:cNvPr>
          <p:cNvSpPr txBox="1"/>
          <p:nvPr/>
        </p:nvSpPr>
        <p:spPr>
          <a:xfrm>
            <a:off x="6705600" y="2438400"/>
            <a:ext cx="327334" cy="400110"/>
          </a:xfrm>
          <a:prstGeom prst="rect">
            <a:avLst/>
          </a:prstGeom>
          <a:noFill/>
        </p:spPr>
        <p:txBody>
          <a:bodyPr wrap="none" rtlCol="0">
            <a:spAutoFit/>
          </a:bodyPr>
          <a:lstStyle/>
          <a:p>
            <a:r>
              <a:rPr lang="en-US" b="0" dirty="0">
                <a:solidFill>
                  <a:srgbClr val="114FFB"/>
                </a:solidFill>
              </a:rPr>
              <a:t>0</a:t>
            </a:r>
          </a:p>
        </p:txBody>
      </p:sp>
      <p:sp>
        <p:nvSpPr>
          <p:cNvPr id="38" name="TextBox 37">
            <a:extLst>
              <a:ext uri="{FF2B5EF4-FFF2-40B4-BE49-F238E27FC236}">
                <a16:creationId xmlns:a16="http://schemas.microsoft.com/office/drawing/2014/main" id="{BD1A8F7F-D1A8-4EE0-90F3-38F2F0101D47}"/>
              </a:ext>
            </a:extLst>
          </p:cNvPr>
          <p:cNvSpPr txBox="1"/>
          <p:nvPr/>
        </p:nvSpPr>
        <p:spPr>
          <a:xfrm>
            <a:off x="6705600" y="5238690"/>
            <a:ext cx="327334" cy="400110"/>
          </a:xfrm>
          <a:prstGeom prst="rect">
            <a:avLst/>
          </a:prstGeom>
          <a:noFill/>
        </p:spPr>
        <p:txBody>
          <a:bodyPr wrap="none" rtlCol="0">
            <a:spAutoFit/>
          </a:bodyPr>
          <a:lstStyle/>
          <a:p>
            <a:r>
              <a:rPr lang="en-US" b="0" dirty="0">
                <a:solidFill>
                  <a:srgbClr val="114FFB"/>
                </a:solidFill>
              </a:rPr>
              <a:t>0</a:t>
            </a:r>
          </a:p>
        </p:txBody>
      </p:sp>
      <p:sp>
        <p:nvSpPr>
          <p:cNvPr id="39" name="TextBox 38">
            <a:extLst>
              <a:ext uri="{FF2B5EF4-FFF2-40B4-BE49-F238E27FC236}">
                <a16:creationId xmlns:a16="http://schemas.microsoft.com/office/drawing/2014/main" id="{D1339E64-7BE7-1914-ABE9-1823993CBF80}"/>
              </a:ext>
            </a:extLst>
          </p:cNvPr>
          <p:cNvSpPr txBox="1"/>
          <p:nvPr/>
        </p:nvSpPr>
        <p:spPr>
          <a:xfrm>
            <a:off x="6645454" y="4495800"/>
            <a:ext cx="441146" cy="400110"/>
          </a:xfrm>
          <a:prstGeom prst="rect">
            <a:avLst/>
          </a:prstGeom>
          <a:noFill/>
        </p:spPr>
        <p:txBody>
          <a:bodyPr wrap="none" rtlCol="0">
            <a:spAutoFit/>
          </a:bodyPr>
          <a:lstStyle/>
          <a:p>
            <a:r>
              <a:rPr lang="en-US" b="0" dirty="0">
                <a:solidFill>
                  <a:srgbClr val="114FFB"/>
                </a:solidFill>
              </a:rPr>
              <a:t>…</a:t>
            </a:r>
          </a:p>
        </p:txBody>
      </p:sp>
      <p:sp>
        <p:nvSpPr>
          <p:cNvPr id="6" name="Footer Placeholder 5">
            <a:extLst>
              <a:ext uri="{FF2B5EF4-FFF2-40B4-BE49-F238E27FC236}">
                <a16:creationId xmlns:a16="http://schemas.microsoft.com/office/drawing/2014/main" id="{5B30007C-0470-AD71-E2DA-C27154DA355A}"/>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242098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1201DD5-B198-F441-64A5-81F1F4FCD0C0}"/>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35DA4B1E-864B-2F88-4DE0-F16E99C1BBB8}"/>
              </a:ext>
            </a:extLst>
          </p:cNvPr>
          <p:cNvSpPr>
            <a:spLocks noGrp="1" noChangeArrowheads="1"/>
          </p:cNvSpPr>
          <p:nvPr>
            <p:ph type="title"/>
          </p:nvPr>
        </p:nvSpPr>
        <p:spPr/>
        <p:txBody>
          <a:bodyPr/>
          <a:lstStyle/>
          <a:p>
            <a:pPr>
              <a:defRPr/>
            </a:pPr>
            <a:r>
              <a:rPr lang="en-US" dirty="0">
                <a:cs typeface="+mj-cs"/>
              </a:rPr>
              <a:t>What does the network learn?</a:t>
            </a:r>
          </a:p>
        </p:txBody>
      </p:sp>
      <p:sp>
        <p:nvSpPr>
          <p:cNvPr id="8" name="Rectangle 89">
            <a:extLst>
              <a:ext uri="{FF2B5EF4-FFF2-40B4-BE49-F238E27FC236}">
                <a16:creationId xmlns:a16="http://schemas.microsoft.com/office/drawing/2014/main" id="{E0607808-EBB8-1A98-FC34-A8566519A099}"/>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This is what we see for the first neuron:</a:t>
            </a:r>
            <a:endParaRPr lang="en-US" altLang="en-US" dirty="0"/>
          </a:p>
        </p:txBody>
      </p:sp>
      <p:sp>
        <p:nvSpPr>
          <p:cNvPr id="2" name="Google Shape;409;p56">
            <a:extLst>
              <a:ext uri="{FF2B5EF4-FFF2-40B4-BE49-F238E27FC236}">
                <a16:creationId xmlns:a16="http://schemas.microsoft.com/office/drawing/2014/main" id="{D7A93B47-6BE8-137F-61AE-F7B9F7C4E982}"/>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35C7F07D-3B73-90C2-B62E-A472FF867886}"/>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 name="Google Shape;411;p56">
            <a:extLst>
              <a:ext uri="{FF2B5EF4-FFF2-40B4-BE49-F238E27FC236}">
                <a16:creationId xmlns:a16="http://schemas.microsoft.com/office/drawing/2014/main" id="{E2BBDF46-7AEF-30D8-78FF-CDB3269F56D2}"/>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 name="Google Shape;412;p56">
            <a:extLst>
              <a:ext uri="{FF2B5EF4-FFF2-40B4-BE49-F238E27FC236}">
                <a16:creationId xmlns:a16="http://schemas.microsoft.com/office/drawing/2014/main" id="{C74B3883-EA25-5CA6-8B8B-14C54357C30C}"/>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413;p56">
            <a:extLst>
              <a:ext uri="{FF2B5EF4-FFF2-40B4-BE49-F238E27FC236}">
                <a16:creationId xmlns:a16="http://schemas.microsoft.com/office/drawing/2014/main" id="{AE504DD2-EAE1-E554-6803-BB860D96D8A1}"/>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 name="Google Shape;416;p56">
            <a:extLst>
              <a:ext uri="{FF2B5EF4-FFF2-40B4-BE49-F238E27FC236}">
                <a16:creationId xmlns:a16="http://schemas.microsoft.com/office/drawing/2014/main" id="{0387C567-2197-617E-A8E8-998BC8CE504D}"/>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1B7D92D3-AB6F-E0A8-8E7B-59524878928F}"/>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03343320-54F3-6C30-0006-2AD7206387A1}"/>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0BC61018-2D0A-4D44-2A16-456295B1ABD4}"/>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A6F6D17F-8CF7-236D-0ECA-2BFC390D7C14}"/>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2D0393BC-4C44-E640-36E0-474508188925}"/>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2DE1892B-CC63-D58B-9787-120D3ACBC4CA}"/>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5018EEC8-8788-ECC4-7DAA-39017D37BCD0}"/>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7642FA5-C954-522A-6B48-81713F7AD123}"/>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1A246FF7-512C-C182-2A63-5C7F17951685}"/>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8B270C7B-196B-087E-7BE2-6F24327D7557}"/>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C7A9D617-BF77-308B-320C-824B82F8D874}"/>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212D00D9-B265-0CF3-B9F6-28A3DCFC0392}"/>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0837B10C-7D5A-DA75-17EF-D7C05C6F5455}"/>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4F938F3C-7FB9-6DE8-015E-D1DA30EF90EE}"/>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4FBBA4D1-4AA7-3EEC-96E8-477275ECC40D}"/>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948D9631-9974-3FC1-F8BB-61A111CE66D7}"/>
              </a:ext>
            </a:extLst>
          </p:cNvPr>
          <p:cNvSpPr/>
          <p:nvPr/>
        </p:nvSpPr>
        <p:spPr>
          <a:xfrm>
            <a:off x="4572000" y="2362200"/>
            <a:ext cx="528300" cy="560371"/>
          </a:xfrm>
          <a:prstGeom prst="ellipse">
            <a:avLst/>
          </a:prstGeom>
          <a:solidFill>
            <a:srgbClr val="00B050"/>
          </a:solid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solidFill>
                  <a:schemeClr val="bg1"/>
                </a:solidFill>
                <a:latin typeface="Calibri"/>
                <a:ea typeface="Calibri"/>
                <a:cs typeface="Calibri"/>
                <a:sym typeface="Calibri"/>
              </a:rPr>
              <a:t> </a:t>
            </a:r>
            <a:endParaRPr sz="1100" dirty="0">
              <a:solidFill>
                <a:schemeClr val="bg1"/>
              </a:solidFill>
            </a:endParaRPr>
          </a:p>
        </p:txBody>
      </p:sp>
      <p:cxnSp>
        <p:nvCxnSpPr>
          <p:cNvPr id="26" name="Google Shape;416;p56">
            <a:extLst>
              <a:ext uri="{FF2B5EF4-FFF2-40B4-BE49-F238E27FC236}">
                <a16:creationId xmlns:a16="http://schemas.microsoft.com/office/drawing/2014/main" id="{AABF15F0-D69D-0DD0-BC32-7E3FCAC77C0E}"/>
              </a:ext>
            </a:extLst>
          </p:cNvPr>
          <p:cNvCxnSpPr>
            <a:cxnSpLocks/>
            <a:stCxn id="3" idx="6"/>
            <a:endCxn id="25" idx="2"/>
          </p:cNvCxnSpPr>
          <p:nvPr/>
        </p:nvCxnSpPr>
        <p:spPr>
          <a:xfrm flipV="1">
            <a:off x="2977170" y="2642386"/>
            <a:ext cx="1594830" cy="121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E0B78B73-BBCB-8831-8B28-CA8A5E3014E3}"/>
              </a:ext>
            </a:extLst>
          </p:cNvPr>
          <p:cNvCxnSpPr>
            <a:cxnSpLocks/>
            <a:stCxn id="4" idx="6"/>
            <a:endCxn id="25" idx="2"/>
          </p:cNvCxnSpPr>
          <p:nvPr/>
        </p:nvCxnSpPr>
        <p:spPr>
          <a:xfrm flipV="1">
            <a:off x="2977170" y="2642386"/>
            <a:ext cx="1594830" cy="661515"/>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5844BFB3-21B2-DD4F-DFD9-7CE61E9201CD}"/>
              </a:ext>
            </a:extLst>
          </p:cNvPr>
          <p:cNvCxnSpPr>
            <a:cxnSpLocks/>
            <a:stCxn id="5" idx="6"/>
            <a:endCxn id="25" idx="2"/>
          </p:cNvCxnSpPr>
          <p:nvPr/>
        </p:nvCxnSpPr>
        <p:spPr>
          <a:xfrm flipV="1">
            <a:off x="2977170" y="2642386"/>
            <a:ext cx="1594830" cy="1264024"/>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2DCF86F3-031D-9F07-8B17-E46B080BD794}"/>
              </a:ext>
            </a:extLst>
          </p:cNvPr>
          <p:cNvCxnSpPr>
            <a:cxnSpLocks/>
            <a:stCxn id="7" idx="6"/>
          </p:cNvCxnSpPr>
          <p:nvPr/>
        </p:nvCxnSpPr>
        <p:spPr>
          <a:xfrm flipV="1">
            <a:off x="2977170" y="2778352"/>
            <a:ext cx="1554754" cy="1746155"/>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A44B221B-9D1B-8A68-A914-1383E8C46CF2}"/>
              </a:ext>
            </a:extLst>
          </p:cNvPr>
          <p:cNvCxnSpPr>
            <a:cxnSpLocks/>
            <a:stCxn id="17" idx="3"/>
            <a:endCxn id="25" idx="3"/>
          </p:cNvCxnSpPr>
          <p:nvPr/>
        </p:nvCxnSpPr>
        <p:spPr>
          <a:xfrm flipV="1">
            <a:off x="3010249" y="2840507"/>
            <a:ext cx="1639119" cy="2568205"/>
          </a:xfrm>
          <a:prstGeom prst="straightConnector1">
            <a:avLst/>
          </a:prstGeom>
          <a:noFill/>
          <a:ln w="38100"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F74F69F5-4B26-E3F5-EAFA-B1E8D63F48F7}"/>
              </a:ext>
            </a:extLst>
          </p:cNvPr>
          <p:cNvCxnSpPr>
            <a:cxnSpLocks/>
          </p:cNvCxnSpPr>
          <p:nvPr/>
        </p:nvCxnSpPr>
        <p:spPr>
          <a:xfrm>
            <a:off x="5091789" y="2636073"/>
            <a:ext cx="1170588" cy="14948"/>
          </a:xfrm>
          <a:prstGeom prst="straightConnector1">
            <a:avLst/>
          </a:prstGeom>
          <a:noFill/>
          <a:ln w="38100"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B2698E73-D71F-BDF4-3A37-50F7493611FD}"/>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AC8FD7A4-DBAF-B0E0-60D1-A992FE825376}"/>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C5CD8158-6C00-88C9-9466-CD9487AB1F33}"/>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FB6AFFE2-96E2-6A41-DB6C-E0620B413D88}"/>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8B8133C8-B36A-49BD-83C4-E02746B86E71}"/>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5E65665A-EFE3-9279-8D19-1453989BF19C}"/>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57CF5BDB-0029-1D94-5ABB-7182C905B3F1}"/>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BEA720B0-7C81-D76F-503D-36DCB06E6B5D}"/>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EE422A54-0569-92C8-A0B5-98F173232BDD}"/>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EAB5F07C-B204-4297-A696-35408B03042C}"/>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58AC8F92-A50B-0288-7883-F3981CD0EBAA}"/>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DC0612EC-2D04-8F75-72B3-17179ACDAC50}"/>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sp>
        <p:nvSpPr>
          <p:cNvPr id="35" name="TextBox 34">
            <a:extLst>
              <a:ext uri="{FF2B5EF4-FFF2-40B4-BE49-F238E27FC236}">
                <a16:creationId xmlns:a16="http://schemas.microsoft.com/office/drawing/2014/main" id="{F154335D-A736-D3EA-42B0-EFC10DC8C056}"/>
              </a:ext>
            </a:extLst>
          </p:cNvPr>
          <p:cNvSpPr txBox="1"/>
          <p:nvPr/>
        </p:nvSpPr>
        <p:spPr>
          <a:xfrm>
            <a:off x="6698018" y="3194924"/>
            <a:ext cx="327334" cy="400110"/>
          </a:xfrm>
          <a:prstGeom prst="rect">
            <a:avLst/>
          </a:prstGeom>
          <a:noFill/>
        </p:spPr>
        <p:txBody>
          <a:bodyPr wrap="none" rtlCol="0">
            <a:spAutoFit/>
          </a:bodyPr>
          <a:lstStyle/>
          <a:p>
            <a:r>
              <a:rPr lang="en-US" dirty="0">
                <a:solidFill>
                  <a:srgbClr val="114FFB"/>
                </a:solidFill>
              </a:rPr>
              <a:t>5</a:t>
            </a:r>
          </a:p>
        </p:txBody>
      </p:sp>
      <p:sp>
        <p:nvSpPr>
          <p:cNvPr id="36" name="TextBox 35">
            <a:extLst>
              <a:ext uri="{FF2B5EF4-FFF2-40B4-BE49-F238E27FC236}">
                <a16:creationId xmlns:a16="http://schemas.microsoft.com/office/drawing/2014/main" id="{1F0681F5-7C0C-DB6A-E86F-52D6E1B1A180}"/>
              </a:ext>
            </a:extLst>
          </p:cNvPr>
          <p:cNvSpPr txBox="1"/>
          <p:nvPr/>
        </p:nvSpPr>
        <p:spPr>
          <a:xfrm>
            <a:off x="6705600" y="3886200"/>
            <a:ext cx="327334" cy="400110"/>
          </a:xfrm>
          <a:prstGeom prst="rect">
            <a:avLst/>
          </a:prstGeom>
          <a:noFill/>
        </p:spPr>
        <p:txBody>
          <a:bodyPr wrap="none" rtlCol="0">
            <a:spAutoFit/>
          </a:bodyPr>
          <a:lstStyle/>
          <a:p>
            <a:r>
              <a:rPr lang="en-US" b="0" dirty="0">
                <a:solidFill>
                  <a:srgbClr val="114FFB"/>
                </a:solidFill>
              </a:rPr>
              <a:t>0</a:t>
            </a:r>
          </a:p>
        </p:txBody>
      </p:sp>
      <p:sp>
        <p:nvSpPr>
          <p:cNvPr id="37" name="TextBox 36">
            <a:extLst>
              <a:ext uri="{FF2B5EF4-FFF2-40B4-BE49-F238E27FC236}">
                <a16:creationId xmlns:a16="http://schemas.microsoft.com/office/drawing/2014/main" id="{90C586A8-EF24-B7BE-F7CE-2F96E319232B}"/>
              </a:ext>
            </a:extLst>
          </p:cNvPr>
          <p:cNvSpPr txBox="1"/>
          <p:nvPr/>
        </p:nvSpPr>
        <p:spPr>
          <a:xfrm>
            <a:off x="6705600" y="2438400"/>
            <a:ext cx="327334" cy="400110"/>
          </a:xfrm>
          <a:prstGeom prst="rect">
            <a:avLst/>
          </a:prstGeom>
          <a:noFill/>
        </p:spPr>
        <p:txBody>
          <a:bodyPr wrap="none" rtlCol="0">
            <a:spAutoFit/>
          </a:bodyPr>
          <a:lstStyle/>
          <a:p>
            <a:r>
              <a:rPr lang="en-US" b="0" dirty="0">
                <a:solidFill>
                  <a:srgbClr val="114FFB"/>
                </a:solidFill>
              </a:rPr>
              <a:t>0</a:t>
            </a:r>
          </a:p>
        </p:txBody>
      </p:sp>
      <p:sp>
        <p:nvSpPr>
          <p:cNvPr id="38" name="TextBox 37">
            <a:extLst>
              <a:ext uri="{FF2B5EF4-FFF2-40B4-BE49-F238E27FC236}">
                <a16:creationId xmlns:a16="http://schemas.microsoft.com/office/drawing/2014/main" id="{229AD39B-52B9-F089-5B48-B315A03CB4FC}"/>
              </a:ext>
            </a:extLst>
          </p:cNvPr>
          <p:cNvSpPr txBox="1"/>
          <p:nvPr/>
        </p:nvSpPr>
        <p:spPr>
          <a:xfrm>
            <a:off x="6705600" y="5238690"/>
            <a:ext cx="327334" cy="400110"/>
          </a:xfrm>
          <a:prstGeom prst="rect">
            <a:avLst/>
          </a:prstGeom>
          <a:noFill/>
        </p:spPr>
        <p:txBody>
          <a:bodyPr wrap="none" rtlCol="0">
            <a:spAutoFit/>
          </a:bodyPr>
          <a:lstStyle/>
          <a:p>
            <a:r>
              <a:rPr lang="en-US" b="0" dirty="0">
                <a:solidFill>
                  <a:srgbClr val="114FFB"/>
                </a:solidFill>
              </a:rPr>
              <a:t>0</a:t>
            </a:r>
          </a:p>
        </p:txBody>
      </p:sp>
      <p:sp>
        <p:nvSpPr>
          <p:cNvPr id="39" name="TextBox 38">
            <a:extLst>
              <a:ext uri="{FF2B5EF4-FFF2-40B4-BE49-F238E27FC236}">
                <a16:creationId xmlns:a16="http://schemas.microsoft.com/office/drawing/2014/main" id="{B0143C5A-3E26-E7CE-F2A3-DEDCCFB28837}"/>
              </a:ext>
            </a:extLst>
          </p:cNvPr>
          <p:cNvSpPr txBox="1"/>
          <p:nvPr/>
        </p:nvSpPr>
        <p:spPr>
          <a:xfrm>
            <a:off x="6645454" y="4495800"/>
            <a:ext cx="441146" cy="400110"/>
          </a:xfrm>
          <a:prstGeom prst="rect">
            <a:avLst/>
          </a:prstGeom>
          <a:noFill/>
        </p:spPr>
        <p:txBody>
          <a:bodyPr wrap="none" rtlCol="0">
            <a:spAutoFit/>
          </a:bodyPr>
          <a:lstStyle/>
          <a:p>
            <a:r>
              <a:rPr lang="en-US" b="0" dirty="0">
                <a:solidFill>
                  <a:srgbClr val="114FFB"/>
                </a:solidFill>
              </a:rPr>
              <a:t>…</a:t>
            </a:r>
          </a:p>
        </p:txBody>
      </p:sp>
      <p:pic>
        <p:nvPicPr>
          <p:cNvPr id="44" name="Picture 2">
            <a:extLst>
              <a:ext uri="{FF2B5EF4-FFF2-40B4-BE49-F238E27FC236}">
                <a16:creationId xmlns:a16="http://schemas.microsoft.com/office/drawing/2014/main" id="{6137AE68-74A8-E3C8-09D8-B1789931A30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703" r="89912"/>
          <a:stretch/>
        </p:blipFill>
        <p:spPr bwMode="auto">
          <a:xfrm>
            <a:off x="4487773" y="838200"/>
            <a:ext cx="922427" cy="814969"/>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114FD70-112D-624E-B50C-40B11C4D2521}"/>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42816595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07A7A28-D227-DC14-5D9C-C5B18B684F54}"/>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93939AAA-AABB-DD49-0033-CEACC18C6975}"/>
              </a:ext>
            </a:extLst>
          </p:cNvPr>
          <p:cNvSpPr>
            <a:spLocks noGrp="1" noChangeArrowheads="1"/>
          </p:cNvSpPr>
          <p:nvPr>
            <p:ph type="title"/>
          </p:nvPr>
        </p:nvSpPr>
        <p:spPr/>
        <p:txBody>
          <a:bodyPr/>
          <a:lstStyle/>
          <a:p>
            <a:pPr>
              <a:defRPr/>
            </a:pPr>
            <a:r>
              <a:rPr lang="en-US" dirty="0">
                <a:cs typeface="+mj-cs"/>
              </a:rPr>
              <a:t>What does the network learn?</a:t>
            </a:r>
          </a:p>
        </p:txBody>
      </p:sp>
      <p:sp>
        <p:nvSpPr>
          <p:cNvPr id="2" name="Google Shape;409;p56">
            <a:extLst>
              <a:ext uri="{FF2B5EF4-FFF2-40B4-BE49-F238E27FC236}">
                <a16:creationId xmlns:a16="http://schemas.microsoft.com/office/drawing/2014/main" id="{A34DD845-0D6D-CAA6-4E91-E6CF36CD3A02}"/>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7804CCAF-A599-0E1A-69C0-86F374DE39B8}"/>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4" name="Google Shape;411;p56">
            <a:extLst>
              <a:ext uri="{FF2B5EF4-FFF2-40B4-BE49-F238E27FC236}">
                <a16:creationId xmlns:a16="http://schemas.microsoft.com/office/drawing/2014/main" id="{63D04455-387D-1E32-5B7F-62B57C9D6596}"/>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5" name="Google Shape;412;p56">
            <a:extLst>
              <a:ext uri="{FF2B5EF4-FFF2-40B4-BE49-F238E27FC236}">
                <a16:creationId xmlns:a16="http://schemas.microsoft.com/office/drawing/2014/main" id="{027C02B4-07FC-435C-929F-A2ADD3D5B67C}"/>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sp>
        <p:nvSpPr>
          <p:cNvPr id="7" name="Google Shape;413;p56">
            <a:extLst>
              <a:ext uri="{FF2B5EF4-FFF2-40B4-BE49-F238E27FC236}">
                <a16:creationId xmlns:a16="http://schemas.microsoft.com/office/drawing/2014/main" id="{67228179-BE71-6646-B59C-C29B9A9BEA00}"/>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a:latin typeface="Calibri"/>
                <a:ea typeface="Calibri"/>
                <a:cs typeface="Calibri"/>
                <a:sym typeface="Calibri"/>
              </a:rPr>
              <a:t> </a:t>
            </a:r>
            <a:endParaRPr sz="1100"/>
          </a:p>
        </p:txBody>
      </p:sp>
      <p:cxnSp>
        <p:nvCxnSpPr>
          <p:cNvPr id="9" name="Google Shape;416;p56">
            <a:extLst>
              <a:ext uri="{FF2B5EF4-FFF2-40B4-BE49-F238E27FC236}">
                <a16:creationId xmlns:a16="http://schemas.microsoft.com/office/drawing/2014/main" id="{206590F2-5C9C-D016-2512-DEB2AFBD7AA4}"/>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F4EAF933-EDE4-59EF-11EA-794B5EA8DDF8}"/>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ABD839AF-35E9-0987-62BC-1870711C56A9}"/>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6C1A7D11-E1D1-F6CF-D8B7-A6B26A192B3E}"/>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AFD2162C-9234-8420-6200-C73BF07A7549}"/>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EEF5D1C8-3A4B-14E4-56D0-7CC80DF82A41}"/>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036E0EA9-4E38-E93A-1E53-96122513F30E}"/>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68092231-78A9-2390-4FB9-8395FE00BE9E}"/>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8"/>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98C869F-7AE0-2DAA-79A8-A0FE4DF5C400}"/>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8D9D34B4-AB06-0572-7EDA-7B71DD5939E3}"/>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1607E4BE-07EC-C205-9EE8-ABC7CB444ECE}"/>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FA4B625B-43F4-6D2F-5832-D3AA53D2D7D1}"/>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3EEDE301-1E61-2B83-431A-EBA93FC90986}"/>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C37D6992-85E8-B188-0390-031788555D3E}"/>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89323107-E8C7-23E3-543F-C43B8CECA3A5}"/>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D8567A94-FBFA-E10D-434C-C8C2AEE2BCFD}"/>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EFB4F791-B46F-FA48-0894-A3996E3F8427}"/>
              </a:ext>
            </a:extLst>
          </p:cNvPr>
          <p:cNvSpPr/>
          <p:nvPr/>
        </p:nvSpPr>
        <p:spPr>
          <a:xfrm>
            <a:off x="4572000" y="23622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6" name="Google Shape;416;p56">
            <a:extLst>
              <a:ext uri="{FF2B5EF4-FFF2-40B4-BE49-F238E27FC236}">
                <a16:creationId xmlns:a16="http://schemas.microsoft.com/office/drawing/2014/main" id="{583B46E8-C66E-63DA-53AF-562107F8CA7A}"/>
              </a:ext>
            </a:extLst>
          </p:cNvPr>
          <p:cNvCxnSpPr>
            <a:cxnSpLocks/>
            <a:stCxn id="3" idx="6"/>
            <a:endCxn id="25" idx="2"/>
          </p:cNvCxnSpPr>
          <p:nvPr/>
        </p:nvCxnSpPr>
        <p:spPr>
          <a:xfrm flipV="1">
            <a:off x="2977170" y="2642386"/>
            <a:ext cx="1594830" cy="1211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7827FA52-820D-40C6-1742-4EE277BAED33}"/>
              </a:ext>
            </a:extLst>
          </p:cNvPr>
          <p:cNvCxnSpPr>
            <a:cxnSpLocks/>
            <a:stCxn id="4" idx="6"/>
            <a:endCxn id="25" idx="2"/>
          </p:cNvCxnSpPr>
          <p:nvPr/>
        </p:nvCxnSpPr>
        <p:spPr>
          <a:xfrm flipV="1">
            <a:off x="2977170" y="2642386"/>
            <a:ext cx="1594830" cy="661515"/>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A2C1E862-CDB4-AA23-629E-E597A63D6A45}"/>
              </a:ext>
            </a:extLst>
          </p:cNvPr>
          <p:cNvCxnSpPr>
            <a:cxnSpLocks/>
            <a:stCxn id="5" idx="6"/>
            <a:endCxn id="25" idx="2"/>
          </p:cNvCxnSpPr>
          <p:nvPr/>
        </p:nvCxnSpPr>
        <p:spPr>
          <a:xfrm flipV="1">
            <a:off x="2977170" y="2642386"/>
            <a:ext cx="1594830" cy="1264024"/>
          </a:xfrm>
          <a:prstGeom prst="straightConnector1">
            <a:avLst/>
          </a:prstGeom>
          <a:noFill/>
          <a:ln w="9525"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8B84A36A-9D31-7A33-072C-3573CDEEAD08}"/>
              </a:ext>
            </a:extLst>
          </p:cNvPr>
          <p:cNvCxnSpPr>
            <a:cxnSpLocks/>
            <a:stCxn id="7" idx="6"/>
          </p:cNvCxnSpPr>
          <p:nvPr/>
        </p:nvCxnSpPr>
        <p:spPr>
          <a:xfrm flipV="1">
            <a:off x="2977170" y="2778352"/>
            <a:ext cx="1554754" cy="1746155"/>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9DF7C1D6-D4ED-57C6-0BBB-18604C3A7FBD}"/>
              </a:ext>
            </a:extLst>
          </p:cNvPr>
          <p:cNvCxnSpPr>
            <a:cxnSpLocks/>
            <a:stCxn id="17" idx="3"/>
            <a:endCxn id="25" idx="3"/>
          </p:cNvCxnSpPr>
          <p:nvPr/>
        </p:nvCxnSpPr>
        <p:spPr>
          <a:xfrm flipV="1">
            <a:off x="3010249" y="2840507"/>
            <a:ext cx="1639119" cy="2568205"/>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CC7A4B45-18BB-C3DC-CEDD-9DF2CB6E8345}"/>
              </a:ext>
            </a:extLst>
          </p:cNvPr>
          <p:cNvCxnSpPr>
            <a:cxnSpLocks/>
          </p:cNvCxnSpPr>
          <p:nvPr/>
        </p:nvCxnSpPr>
        <p:spPr>
          <a:xfrm>
            <a:off x="5091789" y="26360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2CD25E53-7F5C-326D-BEC4-F16FBE0DF32B}"/>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F9B4F283-27AF-BEF0-133F-123F8A5CA2A4}"/>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14B0746-1970-86BC-869C-F6B1984D7397}"/>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0C912F61-F029-8A30-FD8E-8DFF5D47027B}"/>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E41EDA7E-8826-0BF5-A188-AFDFBA97AE26}"/>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6A1AA527-5F4C-61EE-381D-6C6BAB9211C5}"/>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630DBBFC-15C0-AFEC-A1EB-C1869F6F161A}"/>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DF44D5BD-B0B8-53E4-FB1E-A625B78043FE}"/>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AAC20052-5A0B-27C8-4A98-B407DEF51453}"/>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8D51FED1-CE06-1ED0-5EF0-72794B5D203A}"/>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9AB56523-EDAB-1511-A58C-AE38EB458553}"/>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3D1B6A1B-04D4-274E-BF8A-175CE0E24662}"/>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sp>
        <p:nvSpPr>
          <p:cNvPr id="35" name="TextBox 34">
            <a:extLst>
              <a:ext uri="{FF2B5EF4-FFF2-40B4-BE49-F238E27FC236}">
                <a16:creationId xmlns:a16="http://schemas.microsoft.com/office/drawing/2014/main" id="{AE8C819F-BC8D-C8F9-D943-474634EFF0B6}"/>
              </a:ext>
            </a:extLst>
          </p:cNvPr>
          <p:cNvSpPr txBox="1"/>
          <p:nvPr/>
        </p:nvSpPr>
        <p:spPr>
          <a:xfrm>
            <a:off x="6698018" y="3194924"/>
            <a:ext cx="327334" cy="400110"/>
          </a:xfrm>
          <a:prstGeom prst="rect">
            <a:avLst/>
          </a:prstGeom>
          <a:noFill/>
        </p:spPr>
        <p:txBody>
          <a:bodyPr wrap="none" rtlCol="0">
            <a:spAutoFit/>
          </a:bodyPr>
          <a:lstStyle/>
          <a:p>
            <a:r>
              <a:rPr lang="en-US" dirty="0">
                <a:solidFill>
                  <a:srgbClr val="114FFB"/>
                </a:solidFill>
              </a:rPr>
              <a:t>5</a:t>
            </a:r>
          </a:p>
        </p:txBody>
      </p:sp>
      <p:sp>
        <p:nvSpPr>
          <p:cNvPr id="36" name="TextBox 35">
            <a:extLst>
              <a:ext uri="{FF2B5EF4-FFF2-40B4-BE49-F238E27FC236}">
                <a16:creationId xmlns:a16="http://schemas.microsoft.com/office/drawing/2014/main" id="{3A30FFB4-4BE5-E18B-078C-152176D41BEA}"/>
              </a:ext>
            </a:extLst>
          </p:cNvPr>
          <p:cNvSpPr txBox="1"/>
          <p:nvPr/>
        </p:nvSpPr>
        <p:spPr>
          <a:xfrm>
            <a:off x="6705600" y="3886200"/>
            <a:ext cx="327334" cy="400110"/>
          </a:xfrm>
          <a:prstGeom prst="rect">
            <a:avLst/>
          </a:prstGeom>
          <a:noFill/>
        </p:spPr>
        <p:txBody>
          <a:bodyPr wrap="none" rtlCol="0">
            <a:spAutoFit/>
          </a:bodyPr>
          <a:lstStyle/>
          <a:p>
            <a:r>
              <a:rPr lang="en-US" b="0" dirty="0">
                <a:solidFill>
                  <a:srgbClr val="114FFB"/>
                </a:solidFill>
              </a:rPr>
              <a:t>0</a:t>
            </a:r>
          </a:p>
        </p:txBody>
      </p:sp>
      <p:sp>
        <p:nvSpPr>
          <p:cNvPr id="37" name="TextBox 36">
            <a:extLst>
              <a:ext uri="{FF2B5EF4-FFF2-40B4-BE49-F238E27FC236}">
                <a16:creationId xmlns:a16="http://schemas.microsoft.com/office/drawing/2014/main" id="{5FD1552B-C59E-3F1C-B7FA-6FAD8C4EC793}"/>
              </a:ext>
            </a:extLst>
          </p:cNvPr>
          <p:cNvSpPr txBox="1"/>
          <p:nvPr/>
        </p:nvSpPr>
        <p:spPr>
          <a:xfrm>
            <a:off x="6705600" y="2438400"/>
            <a:ext cx="327334" cy="400110"/>
          </a:xfrm>
          <a:prstGeom prst="rect">
            <a:avLst/>
          </a:prstGeom>
          <a:noFill/>
        </p:spPr>
        <p:txBody>
          <a:bodyPr wrap="none" rtlCol="0">
            <a:spAutoFit/>
          </a:bodyPr>
          <a:lstStyle/>
          <a:p>
            <a:r>
              <a:rPr lang="en-US" b="0" dirty="0">
                <a:solidFill>
                  <a:srgbClr val="114FFB"/>
                </a:solidFill>
              </a:rPr>
              <a:t>0</a:t>
            </a:r>
          </a:p>
        </p:txBody>
      </p:sp>
      <p:sp>
        <p:nvSpPr>
          <p:cNvPr id="38" name="TextBox 37">
            <a:extLst>
              <a:ext uri="{FF2B5EF4-FFF2-40B4-BE49-F238E27FC236}">
                <a16:creationId xmlns:a16="http://schemas.microsoft.com/office/drawing/2014/main" id="{85C8B51B-EFCC-9AED-4B19-573107334AE5}"/>
              </a:ext>
            </a:extLst>
          </p:cNvPr>
          <p:cNvSpPr txBox="1"/>
          <p:nvPr/>
        </p:nvSpPr>
        <p:spPr>
          <a:xfrm>
            <a:off x="6705600" y="5238690"/>
            <a:ext cx="327334" cy="400110"/>
          </a:xfrm>
          <a:prstGeom prst="rect">
            <a:avLst/>
          </a:prstGeom>
          <a:noFill/>
        </p:spPr>
        <p:txBody>
          <a:bodyPr wrap="none" rtlCol="0">
            <a:spAutoFit/>
          </a:bodyPr>
          <a:lstStyle/>
          <a:p>
            <a:r>
              <a:rPr lang="en-US" b="0" dirty="0">
                <a:solidFill>
                  <a:srgbClr val="114FFB"/>
                </a:solidFill>
              </a:rPr>
              <a:t>0</a:t>
            </a:r>
          </a:p>
        </p:txBody>
      </p:sp>
      <p:sp>
        <p:nvSpPr>
          <p:cNvPr id="39" name="TextBox 38">
            <a:extLst>
              <a:ext uri="{FF2B5EF4-FFF2-40B4-BE49-F238E27FC236}">
                <a16:creationId xmlns:a16="http://schemas.microsoft.com/office/drawing/2014/main" id="{E0030829-7271-0339-C8FA-12983BCC043E}"/>
              </a:ext>
            </a:extLst>
          </p:cNvPr>
          <p:cNvSpPr txBox="1"/>
          <p:nvPr/>
        </p:nvSpPr>
        <p:spPr>
          <a:xfrm>
            <a:off x="6645454" y="4495800"/>
            <a:ext cx="441146" cy="400110"/>
          </a:xfrm>
          <a:prstGeom prst="rect">
            <a:avLst/>
          </a:prstGeom>
          <a:noFill/>
        </p:spPr>
        <p:txBody>
          <a:bodyPr wrap="none" rtlCol="0">
            <a:spAutoFit/>
          </a:bodyPr>
          <a:lstStyle/>
          <a:p>
            <a:r>
              <a:rPr lang="en-US" b="0" dirty="0">
                <a:solidFill>
                  <a:srgbClr val="114FFB"/>
                </a:solidFill>
              </a:rPr>
              <a:t>…</a:t>
            </a:r>
          </a:p>
        </p:txBody>
      </p:sp>
      <p:pic>
        <p:nvPicPr>
          <p:cNvPr id="44" name="Picture 2">
            <a:extLst>
              <a:ext uri="{FF2B5EF4-FFF2-40B4-BE49-F238E27FC236}">
                <a16:creationId xmlns:a16="http://schemas.microsoft.com/office/drawing/2014/main" id="{5E4ED1CA-746C-9C00-A81C-8523222980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67111"/>
            <a:ext cx="9144000" cy="96678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89">
            <a:extLst>
              <a:ext uri="{FF2B5EF4-FFF2-40B4-BE49-F238E27FC236}">
                <a16:creationId xmlns:a16="http://schemas.microsoft.com/office/drawing/2014/main" id="{6BFA1672-06FD-F8DA-446D-F1AAEE072525}"/>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If we do this for each neuron, we get:</a:t>
            </a:r>
            <a:endParaRPr lang="en-US" altLang="en-US" dirty="0"/>
          </a:p>
        </p:txBody>
      </p:sp>
      <p:sp>
        <p:nvSpPr>
          <p:cNvPr id="46" name="Rectangle 89">
            <a:extLst>
              <a:ext uri="{FF2B5EF4-FFF2-40B4-BE49-F238E27FC236}">
                <a16:creationId xmlns:a16="http://schemas.microsoft.com/office/drawing/2014/main" id="{8188D363-E7F7-8EE9-4FF7-7B0B840BB464}"/>
              </a:ext>
            </a:extLst>
          </p:cNvPr>
          <p:cNvSpPr txBox="1">
            <a:spLocks noChangeArrowheads="1"/>
          </p:cNvSpPr>
          <p:nvPr/>
        </p:nvSpPr>
        <p:spPr bwMode="auto">
          <a:xfrm>
            <a:off x="340605" y="5902410"/>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The network learned the “average” picture for every object. </a:t>
            </a:r>
            <a:endParaRPr lang="en-US" altLang="en-US" dirty="0"/>
          </a:p>
        </p:txBody>
      </p:sp>
      <p:sp>
        <p:nvSpPr>
          <p:cNvPr id="6" name="Footer Placeholder 5">
            <a:extLst>
              <a:ext uri="{FF2B5EF4-FFF2-40B4-BE49-F238E27FC236}">
                <a16:creationId xmlns:a16="http://schemas.microsoft.com/office/drawing/2014/main" id="{B59CEEFA-773B-D014-40CA-C3F134D2622A}"/>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10921709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7FC9097-88B6-CB5D-41B8-3F240FB5F753}"/>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1D3F225F-E994-FB88-5787-3FB703DEC6D4}"/>
              </a:ext>
            </a:extLst>
          </p:cNvPr>
          <p:cNvSpPr>
            <a:spLocks noGrp="1" noChangeArrowheads="1"/>
          </p:cNvSpPr>
          <p:nvPr>
            <p:ph type="title"/>
          </p:nvPr>
        </p:nvSpPr>
        <p:spPr/>
        <p:txBody>
          <a:bodyPr/>
          <a:lstStyle/>
          <a:p>
            <a:pPr>
              <a:defRPr/>
            </a:pPr>
            <a:r>
              <a:rPr lang="en-US" dirty="0">
                <a:cs typeface="+mj-cs"/>
              </a:rPr>
              <a:t>Back to our elephant problem</a:t>
            </a:r>
          </a:p>
        </p:txBody>
      </p:sp>
      <p:sp>
        <p:nvSpPr>
          <p:cNvPr id="25" name="Rectangle 89">
            <a:extLst>
              <a:ext uri="{FF2B5EF4-FFF2-40B4-BE49-F238E27FC236}">
                <a16:creationId xmlns:a16="http://schemas.microsoft.com/office/drawing/2014/main" id="{E2ED880E-1784-B971-5668-71F5DCE6E783}"/>
              </a:ext>
            </a:extLst>
          </p:cNvPr>
          <p:cNvSpPr txBox="1">
            <a:spLocks noChangeArrowheads="1"/>
          </p:cNvSpPr>
          <p:nvPr/>
        </p:nvSpPr>
        <p:spPr bwMode="auto">
          <a:xfrm>
            <a:off x="371564" y="1371600"/>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r>
              <a:rPr lang="en-US" altLang="en-US" sz="2400" b="0" kern="0" dirty="0">
                <a:latin typeface="Times New Roman" panose="02020603050405020304" pitchFamily="18" charset="0"/>
                <a:ea typeface="ＭＳ Ｐゴシック" charset="-128"/>
                <a:cs typeface="Times New Roman" panose="02020603050405020304" pitchFamily="18" charset="0"/>
              </a:rPr>
              <a:t>Each pixel may be considered as a feature.</a:t>
            </a:r>
          </a:p>
          <a:p>
            <a:r>
              <a:rPr lang="en-US" sz="2400" b="0" dirty="0"/>
              <a:t>We can now train a model to determine whether a new, unseen image contains an elephant. This would require a set of labeled images for training.</a:t>
            </a:r>
          </a:p>
        </p:txBody>
      </p:sp>
      <p:pic>
        <p:nvPicPr>
          <p:cNvPr id="2" name="Picture 4">
            <a:extLst>
              <a:ext uri="{FF2B5EF4-FFF2-40B4-BE49-F238E27FC236}">
                <a16:creationId xmlns:a16="http://schemas.microsoft.com/office/drawing/2014/main" id="{CE78BAC0-5907-88E6-C53A-371FC17DA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429000"/>
            <a:ext cx="3381928" cy="3012472"/>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C47EFE5-511A-0AE0-F62F-95CCA87BF44E}"/>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4755979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154EF73-BBCF-FD94-7E17-2C5518D9BE3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86DA8E4-DFF5-4A4B-F5B3-7F47244A7D10}"/>
              </a:ext>
            </a:extLst>
          </p:cNvPr>
          <p:cNvSpPr>
            <a:spLocks noGrp="1" noChangeArrowheads="1"/>
          </p:cNvSpPr>
          <p:nvPr>
            <p:ph type="title"/>
          </p:nvPr>
        </p:nvSpPr>
        <p:spPr/>
        <p:txBody>
          <a:bodyPr/>
          <a:lstStyle/>
          <a:p>
            <a:pPr>
              <a:defRPr/>
            </a:pPr>
            <a:r>
              <a:rPr lang="en-US" dirty="0">
                <a:cs typeface="+mj-cs"/>
              </a:rPr>
              <a:t>This is just the beginning…</a:t>
            </a:r>
          </a:p>
        </p:txBody>
      </p:sp>
      <p:sp>
        <p:nvSpPr>
          <p:cNvPr id="25" name="Rectangle 89">
            <a:extLst>
              <a:ext uri="{FF2B5EF4-FFF2-40B4-BE49-F238E27FC236}">
                <a16:creationId xmlns:a16="http://schemas.microsoft.com/office/drawing/2014/main" id="{35FA57C0-F5F6-D0F8-CE65-FD155A5B4C4B}"/>
              </a:ext>
            </a:extLst>
          </p:cNvPr>
          <p:cNvSpPr txBox="1">
            <a:spLocks noChangeArrowheads="1"/>
          </p:cNvSpPr>
          <p:nvPr/>
        </p:nvSpPr>
        <p:spPr bwMode="auto">
          <a:xfrm>
            <a:off x="371564" y="990600"/>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There are many more topics to cover:</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What if the best fitting curve is not a linear line? (non-linear models)</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try building better models (smaller error) using even more layers, (deep learning)</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improve gradient descent (and back prop) by introducing different techniques for controlling the learning speed.</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How many examples do we need to train a good model?</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start training a model with weights initialized by another model (transfer learning)</a:t>
            </a:r>
          </a:p>
          <a:p>
            <a:pPr algn="l">
              <a:buAutoNum type="arabicPeriod"/>
            </a:pPr>
            <a:endParaRPr lang="en-US" altLang="en-US" b="0" kern="0" dirty="0">
              <a:latin typeface="Times New Roman" panose="02020603050405020304" pitchFamily="18" charset="0"/>
              <a:ea typeface="ＭＳ Ｐゴシック" charset="-128"/>
              <a:cs typeface="Times New Roman" panose="02020603050405020304" pitchFamily="18" charset="0"/>
            </a:endParaRPr>
          </a:p>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All of that will be covered in the course </a:t>
            </a:r>
            <a:r>
              <a:rPr lang="en-US" altLang="en-US" kern="0" dirty="0">
                <a:latin typeface="Times New Roman" panose="02020603050405020304" pitchFamily="18" charset="0"/>
                <a:ea typeface="ＭＳ Ｐゴシック" charset="-128"/>
                <a:cs typeface="Times New Roman" panose="02020603050405020304" pitchFamily="18" charset="0"/>
              </a:rPr>
              <a:t>Machine Learning</a:t>
            </a:r>
            <a:r>
              <a:rPr lang="en-US" altLang="en-US" b="0" kern="0" dirty="0">
                <a:latin typeface="Times New Roman" panose="02020603050405020304" pitchFamily="18" charset="0"/>
                <a:ea typeface="ＭＳ Ｐゴシック" charset="-128"/>
                <a:cs typeface="Times New Roman" panose="02020603050405020304" pitchFamily="18" charset="0"/>
              </a:rPr>
              <a:t>, stay tuned.</a:t>
            </a:r>
          </a:p>
        </p:txBody>
      </p:sp>
      <p:sp>
        <p:nvSpPr>
          <p:cNvPr id="2" name="Footer Placeholder 1">
            <a:extLst>
              <a:ext uri="{FF2B5EF4-FFF2-40B4-BE49-F238E27FC236}">
                <a16:creationId xmlns:a16="http://schemas.microsoft.com/office/drawing/2014/main" id="{C8331875-353C-23F4-313E-8A9841F2E2C3}"/>
              </a:ext>
            </a:extLst>
          </p:cNvPr>
          <p:cNvSpPr>
            <a:spLocks noGrp="1"/>
          </p:cNvSpPr>
          <p:nvPr>
            <p:ph type="ftr" sz="quarter" idx="4294967295"/>
          </p:nvPr>
        </p:nvSpPr>
        <p:spPr>
          <a:xfrm>
            <a:off x="3028950" y="6356350"/>
            <a:ext cx="3086100" cy="365125"/>
          </a:xfrm>
          <a:prstGeom prst="rect">
            <a:avLst/>
          </a:prstGeom>
        </p:spPr>
        <p:txBody>
          <a:bodyPr/>
          <a:lstStyle/>
          <a:p>
            <a:endParaRPr lang="en-US"/>
          </a:p>
        </p:txBody>
      </p:sp>
    </p:spTree>
    <p:extLst>
      <p:ext uri="{BB962C8B-B14F-4D97-AF65-F5344CB8AC3E}">
        <p14:creationId xmlns:p14="http://schemas.microsoft.com/office/powerpoint/2010/main" val="3867229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794F3-B431-9A5B-9E76-92DD6B4C888C}"/>
            </a:ext>
          </a:extLst>
        </p:cNvPr>
        <p:cNvGrpSpPr/>
        <p:nvPr/>
      </p:nvGrpSpPr>
      <p:grpSpPr>
        <a:xfrm>
          <a:off x="0" y="0"/>
          <a:ext cx="0" cy="0"/>
          <a:chOff x="0" y="0"/>
          <a:chExt cx="0" cy="0"/>
        </a:xfrm>
      </p:grpSpPr>
      <p:pic>
        <p:nvPicPr>
          <p:cNvPr id="8193" name="Picture 2" descr="OPENOAM">
            <a:extLst>
              <a:ext uri="{FF2B5EF4-FFF2-40B4-BE49-F238E27FC236}">
                <a16:creationId xmlns:a16="http://schemas.microsoft.com/office/drawing/2014/main" id="{DABCF29C-18DB-B5AB-57F7-3E8457380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a:extLst>
              <a:ext uri="{FF2B5EF4-FFF2-40B4-BE49-F238E27FC236}">
                <a16:creationId xmlns:a16="http://schemas.microsoft.com/office/drawing/2014/main" id="{5C32AC27-13C2-F147-E4F6-96EA8B9ADEB3}"/>
              </a:ext>
            </a:extLst>
          </p:cNvPr>
          <p:cNvSpPr>
            <a:spLocks noGrp="1" noChangeArrowheads="1"/>
          </p:cNvSpPr>
          <p:nvPr>
            <p:ph type="ctrTitle"/>
          </p:nvPr>
        </p:nvSpPr>
        <p:spPr>
          <a:xfrm>
            <a:off x="1371600" y="1981200"/>
            <a:ext cx="6172200" cy="533400"/>
          </a:xfrm>
        </p:spPr>
        <p:txBody>
          <a:bodyPr wrap="none"/>
          <a:lstStyle/>
          <a:p>
            <a:pPr algn="ctr">
              <a:spcBef>
                <a:spcPct val="100000"/>
              </a:spcBef>
              <a:spcAft>
                <a:spcPct val="35000"/>
              </a:spcAft>
              <a:defRPr/>
            </a:pPr>
            <a:r>
              <a:rPr lang="en-US" sz="2800" dirty="0">
                <a:latin typeface="+mj-lt"/>
                <a:cs typeface="+mj-cs"/>
              </a:rPr>
              <a:t>Machine Learning</a:t>
            </a:r>
          </a:p>
        </p:txBody>
      </p:sp>
      <p:sp>
        <p:nvSpPr>
          <p:cNvPr id="8195" name="Rectangle 4">
            <a:extLst>
              <a:ext uri="{FF2B5EF4-FFF2-40B4-BE49-F238E27FC236}">
                <a16:creationId xmlns:a16="http://schemas.microsoft.com/office/drawing/2014/main" id="{20E51C03-532C-B7AF-097C-4E9DD34C2E62}"/>
              </a:ext>
            </a:extLst>
          </p:cNvPr>
          <p:cNvSpPr>
            <a:spLocks noChangeArrowheads="1"/>
          </p:cNvSpPr>
          <p:nvPr/>
        </p:nvSpPr>
        <p:spPr bwMode="auto">
          <a:xfrm>
            <a:off x="152400" y="76200"/>
            <a:ext cx="289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eaLnBrk="0" fontAlgn="base" hangingPunct="0">
              <a:spcBef>
                <a:spcPct val="0"/>
              </a:spcBef>
              <a:spcAft>
                <a:spcPct val="0"/>
              </a:spcAft>
              <a:defRPr sz="2000" b="1">
                <a:solidFill>
                  <a:schemeClr val="tx1"/>
                </a:solidFill>
                <a:latin typeface="Arial" charset="0"/>
                <a:ea typeface="ＭＳ Ｐゴシック" charset="-128"/>
              </a:defRPr>
            </a:lvl9pPr>
          </a:lstStyle>
          <a:p>
            <a:r>
              <a:rPr lang="en-US" altLang="en-US" sz="1400" b="0" dirty="0"/>
              <a:t>Efi Arazi School of Computer Science</a:t>
            </a:r>
          </a:p>
          <a:p>
            <a:r>
              <a:rPr lang="en-US" altLang="en-US" sz="1400" b="0" dirty="0"/>
              <a:t>Introduction to Computer Science</a:t>
            </a:r>
          </a:p>
          <a:p>
            <a:r>
              <a:rPr lang="en-US" altLang="en-US" sz="1400" b="0" dirty="0"/>
              <a:t>Shimon Schocken</a:t>
            </a:r>
          </a:p>
        </p:txBody>
      </p:sp>
      <p:sp>
        <p:nvSpPr>
          <p:cNvPr id="4100" name="Rectangle 5">
            <a:extLst>
              <a:ext uri="{FF2B5EF4-FFF2-40B4-BE49-F238E27FC236}">
                <a16:creationId xmlns:a16="http://schemas.microsoft.com/office/drawing/2014/main" id="{91E5ABA3-00F5-DCEA-353E-9D4F06C5C171}"/>
              </a:ext>
            </a:extLst>
          </p:cNvPr>
          <p:cNvSpPr>
            <a:spLocks noChangeArrowheads="1"/>
          </p:cNvSpPr>
          <p:nvPr/>
        </p:nvSpPr>
        <p:spPr bwMode="auto">
          <a:xfrm>
            <a:off x="1447800" y="1524000"/>
            <a:ext cx="617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lgn="ctr">
              <a:defRPr sz="2000" b="1">
                <a:solidFill>
                  <a:schemeClr val="tx1"/>
                </a:solidFill>
                <a:latin typeface="Arial" charset="0"/>
                <a:ea typeface="ＭＳ Ｐゴシック" charset="-128"/>
              </a:defRPr>
            </a:lvl1pPr>
            <a:lvl2pPr marL="742950" indent="-285750" algn="ctr">
              <a:defRPr sz="2000" b="1">
                <a:solidFill>
                  <a:schemeClr val="tx1"/>
                </a:solidFill>
                <a:latin typeface="Arial" charset="0"/>
                <a:ea typeface="ＭＳ Ｐゴシック" charset="-128"/>
              </a:defRPr>
            </a:lvl2pPr>
            <a:lvl3pPr marL="1143000" indent="-228600" algn="ctr">
              <a:defRPr sz="2000" b="1">
                <a:solidFill>
                  <a:schemeClr val="tx1"/>
                </a:solidFill>
                <a:latin typeface="Arial" charset="0"/>
                <a:ea typeface="ＭＳ Ｐゴシック" charset="-128"/>
              </a:defRPr>
            </a:lvl3pPr>
            <a:lvl4pPr marL="1600200" indent="-228600" algn="ctr">
              <a:defRPr sz="2000" b="1">
                <a:solidFill>
                  <a:schemeClr val="tx1"/>
                </a:solidFill>
                <a:latin typeface="Arial" charset="0"/>
                <a:ea typeface="ＭＳ Ｐゴシック" charset="-128"/>
              </a:defRPr>
            </a:lvl4pPr>
            <a:lvl5pPr marL="2057400" indent="-228600" algn="ctr">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pPr>
              <a:defRPr/>
            </a:pPr>
            <a:r>
              <a:rPr lang="en-US" altLang="en-US" sz="1600" b="0" dirty="0">
                <a:solidFill>
                  <a:srgbClr val="737373"/>
                </a:solidFill>
                <a:latin typeface="+mj-lt"/>
                <a:cs typeface="+mj-cs"/>
              </a:rPr>
              <a:t>Lecture 12-1</a:t>
            </a:r>
            <a:endParaRPr lang="en-US" altLang="en-US" sz="2400" b="0" dirty="0">
              <a:latin typeface="+mj-lt"/>
              <a:cs typeface="+mj-cs"/>
            </a:endParaRPr>
          </a:p>
        </p:txBody>
      </p:sp>
      <p:pic>
        <p:nvPicPr>
          <p:cNvPr id="55298" name="Picture 2" descr="An artistic representation of a machine learning model analyzing an image to predict an elephant. The image prominently features a computer screen with a clear digital illustration of an elephant being highlighted, surrounded by colorful neural network nodes and pathways overlaid on the image. The workspace includes additional monitors displaying code, data visualizations, and neural network diagrams. The setting is clean and futuristic, with a bright, innovative atmosphere. Adjustments emphasize clarity and focus on the elephant prediction process, making the model's function visually distinct and engaging.">
            <a:extLst>
              <a:ext uri="{FF2B5EF4-FFF2-40B4-BE49-F238E27FC236}">
                <a16:creationId xmlns:a16="http://schemas.microsoft.com/office/drawing/2014/main" id="{36E52E40-552C-3F2E-8E61-ACE3C711F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628900"/>
            <a:ext cx="27051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03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B6D5B67-0DD5-C586-EE4B-57BE52731E59}"/>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A545612B-D684-D075-23B1-36CB68849FA1}"/>
              </a:ext>
            </a:extLst>
          </p:cNvPr>
          <p:cNvSpPr>
            <a:spLocks noGrp="1" noChangeArrowheads="1"/>
          </p:cNvSpPr>
          <p:nvPr>
            <p:ph type="title"/>
          </p:nvPr>
        </p:nvSpPr>
        <p:spPr/>
        <p:txBody>
          <a:bodyPr/>
          <a:lstStyle/>
          <a:p>
            <a:pPr>
              <a:defRPr/>
            </a:pPr>
            <a:r>
              <a:rPr lang="en-US" dirty="0">
                <a:cs typeface="+mj-cs"/>
              </a:rPr>
              <a:t>The complexity of detecting objects</a:t>
            </a:r>
          </a:p>
        </p:txBody>
      </p:sp>
      <p:pic>
        <p:nvPicPr>
          <p:cNvPr id="5122" name="Picture 2">
            <a:extLst>
              <a:ext uri="{FF2B5EF4-FFF2-40B4-BE49-F238E27FC236}">
                <a16:creationId xmlns:a16="http://schemas.microsoft.com/office/drawing/2014/main" id="{E9B0E3BF-7932-FC1D-5D8E-F7D4F3C71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617" y="1295400"/>
            <a:ext cx="5524766" cy="41148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927F2DB-0333-8665-9263-3EB34BF44355}"/>
              </a:ext>
            </a:extLst>
          </p:cNvPr>
          <p:cNvSpPr txBox="1"/>
          <p:nvPr/>
        </p:nvSpPr>
        <p:spPr>
          <a:xfrm>
            <a:off x="891436" y="5867400"/>
            <a:ext cx="7648632" cy="400110"/>
          </a:xfrm>
          <a:prstGeom prst="rect">
            <a:avLst/>
          </a:prstGeom>
          <a:noFill/>
        </p:spPr>
        <p:txBody>
          <a:bodyPr wrap="none" rtlCol="0">
            <a:spAutoFit/>
          </a:bodyPr>
          <a:lstStyle/>
          <a:p>
            <a:r>
              <a:rPr lang="en-US" b="0" dirty="0"/>
              <a:t>For humans it's relatively easy, but for machines, it's quite difficult.</a:t>
            </a:r>
          </a:p>
        </p:txBody>
      </p:sp>
      <p:sp>
        <p:nvSpPr>
          <p:cNvPr id="3" name="TextBox 2">
            <a:extLst>
              <a:ext uri="{FF2B5EF4-FFF2-40B4-BE49-F238E27FC236}">
                <a16:creationId xmlns:a16="http://schemas.microsoft.com/office/drawing/2014/main" id="{8056E59E-4E06-8B6A-4B10-C5BEFCAD1F01}"/>
              </a:ext>
            </a:extLst>
          </p:cNvPr>
          <p:cNvSpPr txBox="1"/>
          <p:nvPr/>
        </p:nvSpPr>
        <p:spPr>
          <a:xfrm>
            <a:off x="909277" y="752445"/>
            <a:ext cx="4272323" cy="400110"/>
          </a:xfrm>
          <a:prstGeom prst="rect">
            <a:avLst/>
          </a:prstGeom>
          <a:noFill/>
        </p:spPr>
        <p:txBody>
          <a:bodyPr wrap="none" rtlCol="0">
            <a:spAutoFit/>
          </a:bodyPr>
          <a:lstStyle/>
          <a:p>
            <a:r>
              <a:rPr lang="en-US" b="0" dirty="0"/>
              <a:t>How many chairs are in the picture?</a:t>
            </a:r>
          </a:p>
        </p:txBody>
      </p:sp>
    </p:spTree>
    <p:extLst>
      <p:ext uri="{BB962C8B-B14F-4D97-AF65-F5344CB8AC3E}">
        <p14:creationId xmlns:p14="http://schemas.microsoft.com/office/powerpoint/2010/main" val="1611365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AF28E08-8C7F-E312-279A-CB03D92A321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DCF8D5E8-3CD9-A093-907A-55A78AE5E4F4}"/>
              </a:ext>
            </a:extLst>
          </p:cNvPr>
          <p:cNvSpPr>
            <a:spLocks noGrp="1" noChangeArrowheads="1"/>
          </p:cNvSpPr>
          <p:nvPr>
            <p:ph type="title"/>
          </p:nvPr>
        </p:nvSpPr>
        <p:spPr/>
        <p:txBody>
          <a:bodyPr/>
          <a:lstStyle/>
          <a:p>
            <a:pPr>
              <a:defRPr/>
            </a:pPr>
            <a:r>
              <a:rPr lang="en-US" dirty="0"/>
              <a:t>Some tasks are easier for machines than they are for humans</a:t>
            </a:r>
            <a:endParaRPr lang="en-US" dirty="0">
              <a:cs typeface="+mj-cs"/>
            </a:endParaRPr>
          </a:p>
        </p:txBody>
      </p:sp>
      <p:pic>
        <p:nvPicPr>
          <p:cNvPr id="3" name="Picture 3">
            <a:extLst>
              <a:ext uri="{FF2B5EF4-FFF2-40B4-BE49-F238E27FC236}">
                <a16:creationId xmlns:a16="http://schemas.microsoft.com/office/drawing/2014/main" id="{F01C4C64-FFCE-3F64-B97B-7430184256C1}"/>
              </a:ext>
            </a:extLst>
          </p:cNvPr>
          <p:cNvPicPr>
            <a:picLocks noChangeAspect="1" noChangeArrowheads="1"/>
          </p:cNvPicPr>
          <p:nvPr/>
        </p:nvPicPr>
        <p:blipFill>
          <a:blip r:embed="rId3" cstate="print"/>
          <a:srcRect/>
          <a:stretch>
            <a:fillRect/>
          </a:stretch>
        </p:blipFill>
        <p:spPr bwMode="auto">
          <a:xfrm>
            <a:off x="2286000" y="1594757"/>
            <a:ext cx="4538663" cy="3352800"/>
          </a:xfrm>
          <a:prstGeom prst="rect">
            <a:avLst/>
          </a:prstGeom>
          <a:noFill/>
          <a:ln w="9525">
            <a:noFill/>
            <a:miter lim="800000"/>
            <a:headEnd/>
            <a:tailEnd/>
          </a:ln>
        </p:spPr>
      </p:pic>
      <p:sp>
        <p:nvSpPr>
          <p:cNvPr id="4" name="TextBox 3">
            <a:extLst>
              <a:ext uri="{FF2B5EF4-FFF2-40B4-BE49-F238E27FC236}">
                <a16:creationId xmlns:a16="http://schemas.microsoft.com/office/drawing/2014/main" id="{1B78D998-D4F7-A69D-83B7-9046FA7E0989}"/>
              </a:ext>
            </a:extLst>
          </p:cNvPr>
          <p:cNvSpPr txBox="1"/>
          <p:nvPr/>
        </p:nvSpPr>
        <p:spPr>
          <a:xfrm>
            <a:off x="891436" y="5867400"/>
            <a:ext cx="7121950" cy="400110"/>
          </a:xfrm>
          <a:prstGeom prst="rect">
            <a:avLst/>
          </a:prstGeom>
          <a:noFill/>
        </p:spPr>
        <p:txBody>
          <a:bodyPr wrap="none" rtlCol="0">
            <a:spAutoFit/>
          </a:bodyPr>
          <a:lstStyle/>
          <a:p>
            <a:r>
              <a:rPr lang="en-US" b="0" dirty="0"/>
              <a:t>Boxes A and B have the same background color. True/False?</a:t>
            </a:r>
          </a:p>
        </p:txBody>
      </p:sp>
    </p:spTree>
    <p:extLst>
      <p:ext uri="{BB962C8B-B14F-4D97-AF65-F5344CB8AC3E}">
        <p14:creationId xmlns:p14="http://schemas.microsoft.com/office/powerpoint/2010/main" val="1782476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BCB2F74-952A-99E5-78B8-AD88E61CCC30}"/>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24F131B2-1EBA-B20C-0A4E-DDF6AFAC984B}"/>
              </a:ext>
            </a:extLst>
          </p:cNvPr>
          <p:cNvSpPr>
            <a:spLocks noGrp="1" noChangeArrowheads="1"/>
          </p:cNvSpPr>
          <p:nvPr>
            <p:ph type="title"/>
          </p:nvPr>
        </p:nvSpPr>
        <p:spPr/>
        <p:txBody>
          <a:bodyPr/>
          <a:lstStyle/>
          <a:p>
            <a:pPr>
              <a:defRPr/>
            </a:pPr>
            <a:r>
              <a:rPr lang="en-US" dirty="0"/>
              <a:t>Some tasks are easier for machines than they are for humans</a:t>
            </a:r>
            <a:endParaRPr lang="en-US" dirty="0">
              <a:cs typeface="+mj-cs"/>
            </a:endParaRPr>
          </a:p>
        </p:txBody>
      </p:sp>
      <p:pic>
        <p:nvPicPr>
          <p:cNvPr id="3" name="Picture 3">
            <a:extLst>
              <a:ext uri="{FF2B5EF4-FFF2-40B4-BE49-F238E27FC236}">
                <a16:creationId xmlns:a16="http://schemas.microsoft.com/office/drawing/2014/main" id="{41D890CF-2CE1-2D87-B6F5-B0E011BC6445}"/>
              </a:ext>
            </a:extLst>
          </p:cNvPr>
          <p:cNvPicPr>
            <a:picLocks noChangeAspect="1" noChangeArrowheads="1"/>
          </p:cNvPicPr>
          <p:nvPr/>
        </p:nvPicPr>
        <p:blipFill>
          <a:blip r:embed="rId3" cstate="print"/>
          <a:srcRect/>
          <a:stretch>
            <a:fillRect/>
          </a:stretch>
        </p:blipFill>
        <p:spPr bwMode="auto">
          <a:xfrm>
            <a:off x="2286000" y="1594757"/>
            <a:ext cx="4538663" cy="3352800"/>
          </a:xfrm>
          <a:prstGeom prst="rect">
            <a:avLst/>
          </a:prstGeom>
          <a:noFill/>
          <a:ln w="9525">
            <a:noFill/>
            <a:miter lim="800000"/>
            <a:headEnd/>
            <a:tailEnd/>
          </a:ln>
        </p:spPr>
      </p:pic>
      <p:sp>
        <p:nvSpPr>
          <p:cNvPr id="4" name="Oval 5">
            <a:extLst>
              <a:ext uri="{FF2B5EF4-FFF2-40B4-BE49-F238E27FC236}">
                <a16:creationId xmlns:a16="http://schemas.microsoft.com/office/drawing/2014/main" id="{7A947C8C-36B3-87A0-38BA-24E9F8991227}"/>
              </a:ext>
            </a:extLst>
          </p:cNvPr>
          <p:cNvSpPr>
            <a:spLocks noChangeArrowheads="1"/>
          </p:cNvSpPr>
          <p:nvPr/>
        </p:nvSpPr>
        <p:spPr bwMode="auto">
          <a:xfrm>
            <a:off x="4343400" y="2432957"/>
            <a:ext cx="457200" cy="457200"/>
          </a:xfrm>
          <a:prstGeom prst="ellipse">
            <a:avLst/>
          </a:prstGeom>
          <a:noFill/>
          <a:ln w="25400" algn="ctr">
            <a:solidFill>
              <a:srgbClr val="FF6600"/>
            </a:solidFill>
            <a:round/>
            <a:headEnd/>
            <a:tailEnd/>
          </a:ln>
        </p:spPr>
        <p:txBody>
          <a:bodyPr wrap="square" anchor="ctr">
            <a:spAutoFit/>
          </a:bodyPr>
          <a:lstStyle/>
          <a:p>
            <a:endParaRPr lang="he-IL"/>
          </a:p>
        </p:txBody>
      </p:sp>
      <p:sp>
        <p:nvSpPr>
          <p:cNvPr id="5" name="Oval 6">
            <a:extLst>
              <a:ext uri="{FF2B5EF4-FFF2-40B4-BE49-F238E27FC236}">
                <a16:creationId xmlns:a16="http://schemas.microsoft.com/office/drawing/2014/main" id="{69493C26-892C-2235-D7C7-20E4CB7F92EB}"/>
              </a:ext>
            </a:extLst>
          </p:cNvPr>
          <p:cNvSpPr>
            <a:spLocks noChangeArrowheads="1"/>
          </p:cNvSpPr>
          <p:nvPr/>
        </p:nvSpPr>
        <p:spPr bwMode="auto">
          <a:xfrm>
            <a:off x="4267200" y="3118757"/>
            <a:ext cx="457200" cy="457200"/>
          </a:xfrm>
          <a:prstGeom prst="ellipse">
            <a:avLst/>
          </a:prstGeom>
          <a:noFill/>
          <a:ln w="25400" algn="ctr">
            <a:solidFill>
              <a:srgbClr val="FF6600"/>
            </a:solidFill>
            <a:round/>
            <a:headEnd/>
            <a:tailEnd/>
          </a:ln>
        </p:spPr>
        <p:txBody>
          <a:bodyPr wrap="square" anchor="ctr">
            <a:spAutoFit/>
          </a:bodyPr>
          <a:lstStyle/>
          <a:p>
            <a:endParaRPr lang="he-IL"/>
          </a:p>
        </p:txBody>
      </p:sp>
      <p:sp>
        <p:nvSpPr>
          <p:cNvPr id="6" name="Rectangle 7">
            <a:extLst>
              <a:ext uri="{FF2B5EF4-FFF2-40B4-BE49-F238E27FC236}">
                <a16:creationId xmlns:a16="http://schemas.microsoft.com/office/drawing/2014/main" id="{36EF73C4-4865-8D77-AE4E-5B8B5DB6A2D2}"/>
              </a:ext>
            </a:extLst>
          </p:cNvPr>
          <p:cNvSpPr>
            <a:spLocks noChangeArrowheads="1"/>
          </p:cNvSpPr>
          <p:nvPr/>
        </p:nvSpPr>
        <p:spPr bwMode="auto">
          <a:xfrm>
            <a:off x="2362200" y="1594757"/>
            <a:ext cx="1905000" cy="31242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7" name="Rectangle 8">
            <a:extLst>
              <a:ext uri="{FF2B5EF4-FFF2-40B4-BE49-F238E27FC236}">
                <a16:creationId xmlns:a16="http://schemas.microsoft.com/office/drawing/2014/main" id="{FA77CEEC-44A7-ECED-73C2-2EE5848A12A9}"/>
              </a:ext>
            </a:extLst>
          </p:cNvPr>
          <p:cNvSpPr>
            <a:spLocks noChangeArrowheads="1"/>
          </p:cNvSpPr>
          <p:nvPr/>
        </p:nvSpPr>
        <p:spPr bwMode="auto">
          <a:xfrm>
            <a:off x="3733800" y="3575957"/>
            <a:ext cx="1905000" cy="11430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8" name="Rectangle 9">
            <a:extLst>
              <a:ext uri="{FF2B5EF4-FFF2-40B4-BE49-F238E27FC236}">
                <a16:creationId xmlns:a16="http://schemas.microsoft.com/office/drawing/2014/main" id="{EC41CB7C-C25F-F143-2AED-AE0805226B78}"/>
              </a:ext>
            </a:extLst>
          </p:cNvPr>
          <p:cNvSpPr>
            <a:spLocks noChangeArrowheads="1"/>
          </p:cNvSpPr>
          <p:nvPr/>
        </p:nvSpPr>
        <p:spPr bwMode="auto">
          <a:xfrm>
            <a:off x="4876800" y="3575957"/>
            <a:ext cx="1905000" cy="11430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9" name="Rectangle 10">
            <a:extLst>
              <a:ext uri="{FF2B5EF4-FFF2-40B4-BE49-F238E27FC236}">
                <a16:creationId xmlns:a16="http://schemas.microsoft.com/office/drawing/2014/main" id="{50AF6271-5967-6D5E-5634-171FC1233E92}"/>
              </a:ext>
            </a:extLst>
          </p:cNvPr>
          <p:cNvSpPr>
            <a:spLocks noChangeArrowheads="1"/>
          </p:cNvSpPr>
          <p:nvPr/>
        </p:nvSpPr>
        <p:spPr bwMode="auto">
          <a:xfrm>
            <a:off x="4800600" y="1594757"/>
            <a:ext cx="1981200" cy="19812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0" name="Rectangle 11">
            <a:extLst>
              <a:ext uri="{FF2B5EF4-FFF2-40B4-BE49-F238E27FC236}">
                <a16:creationId xmlns:a16="http://schemas.microsoft.com/office/drawing/2014/main" id="{2DDCB906-5A5B-95D9-FCB8-FBC979A1B5C2}"/>
              </a:ext>
            </a:extLst>
          </p:cNvPr>
          <p:cNvSpPr>
            <a:spLocks noChangeArrowheads="1"/>
          </p:cNvSpPr>
          <p:nvPr/>
        </p:nvSpPr>
        <p:spPr bwMode="auto">
          <a:xfrm>
            <a:off x="4648200" y="34997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1" name="Rectangle 12">
            <a:extLst>
              <a:ext uri="{FF2B5EF4-FFF2-40B4-BE49-F238E27FC236}">
                <a16:creationId xmlns:a16="http://schemas.microsoft.com/office/drawing/2014/main" id="{922EE306-238B-B409-E12F-010E19794445}"/>
              </a:ext>
            </a:extLst>
          </p:cNvPr>
          <p:cNvSpPr>
            <a:spLocks noChangeArrowheads="1"/>
          </p:cNvSpPr>
          <p:nvPr/>
        </p:nvSpPr>
        <p:spPr bwMode="auto">
          <a:xfrm>
            <a:off x="4724400" y="33473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2" name="Rectangle 13">
            <a:extLst>
              <a:ext uri="{FF2B5EF4-FFF2-40B4-BE49-F238E27FC236}">
                <a16:creationId xmlns:a16="http://schemas.microsoft.com/office/drawing/2014/main" id="{FF58BCE8-0F03-D634-2DAD-EDD312559C48}"/>
              </a:ext>
            </a:extLst>
          </p:cNvPr>
          <p:cNvSpPr>
            <a:spLocks noChangeArrowheads="1"/>
          </p:cNvSpPr>
          <p:nvPr/>
        </p:nvSpPr>
        <p:spPr bwMode="auto">
          <a:xfrm>
            <a:off x="4724400" y="31949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3" name="Rectangle 14">
            <a:extLst>
              <a:ext uri="{FF2B5EF4-FFF2-40B4-BE49-F238E27FC236}">
                <a16:creationId xmlns:a16="http://schemas.microsoft.com/office/drawing/2014/main" id="{53C16235-E883-0A3E-0B37-27A1840BF839}"/>
              </a:ext>
            </a:extLst>
          </p:cNvPr>
          <p:cNvSpPr>
            <a:spLocks noChangeArrowheads="1"/>
          </p:cNvSpPr>
          <p:nvPr/>
        </p:nvSpPr>
        <p:spPr bwMode="auto">
          <a:xfrm>
            <a:off x="4648200" y="30425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4" name="Rectangle 15">
            <a:extLst>
              <a:ext uri="{FF2B5EF4-FFF2-40B4-BE49-F238E27FC236}">
                <a16:creationId xmlns:a16="http://schemas.microsoft.com/office/drawing/2014/main" id="{6074AE77-243C-02C5-CEA3-2D5CE394EE8B}"/>
              </a:ext>
            </a:extLst>
          </p:cNvPr>
          <p:cNvSpPr>
            <a:spLocks noChangeArrowheads="1"/>
          </p:cNvSpPr>
          <p:nvPr/>
        </p:nvSpPr>
        <p:spPr bwMode="auto">
          <a:xfrm>
            <a:off x="4648200" y="28901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5" name="Rectangle 16">
            <a:extLst>
              <a:ext uri="{FF2B5EF4-FFF2-40B4-BE49-F238E27FC236}">
                <a16:creationId xmlns:a16="http://schemas.microsoft.com/office/drawing/2014/main" id="{3CE36500-81A5-E4E5-C912-351218E60B85}"/>
              </a:ext>
            </a:extLst>
          </p:cNvPr>
          <p:cNvSpPr>
            <a:spLocks noChangeArrowheads="1"/>
          </p:cNvSpPr>
          <p:nvPr/>
        </p:nvSpPr>
        <p:spPr bwMode="auto">
          <a:xfrm>
            <a:off x="4191000" y="27377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6" name="Rectangle 17">
            <a:extLst>
              <a:ext uri="{FF2B5EF4-FFF2-40B4-BE49-F238E27FC236}">
                <a16:creationId xmlns:a16="http://schemas.microsoft.com/office/drawing/2014/main" id="{F43149F1-9B4E-AE55-680F-EB9EC118F5E8}"/>
              </a:ext>
            </a:extLst>
          </p:cNvPr>
          <p:cNvSpPr>
            <a:spLocks noChangeArrowheads="1"/>
          </p:cNvSpPr>
          <p:nvPr/>
        </p:nvSpPr>
        <p:spPr bwMode="auto">
          <a:xfrm>
            <a:off x="4191000" y="25853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7" name="Rectangle 18">
            <a:extLst>
              <a:ext uri="{FF2B5EF4-FFF2-40B4-BE49-F238E27FC236}">
                <a16:creationId xmlns:a16="http://schemas.microsoft.com/office/drawing/2014/main" id="{9F49D7AB-4186-20A4-2DDF-CCBB207195E9}"/>
              </a:ext>
            </a:extLst>
          </p:cNvPr>
          <p:cNvSpPr>
            <a:spLocks noChangeArrowheads="1"/>
          </p:cNvSpPr>
          <p:nvPr/>
        </p:nvSpPr>
        <p:spPr bwMode="auto">
          <a:xfrm>
            <a:off x="4191000" y="2432957"/>
            <a:ext cx="152400" cy="152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8" name="Rectangle 19">
            <a:extLst>
              <a:ext uri="{FF2B5EF4-FFF2-40B4-BE49-F238E27FC236}">
                <a16:creationId xmlns:a16="http://schemas.microsoft.com/office/drawing/2014/main" id="{ACB7E538-B0C5-0BC8-726F-45C7A98D415D}"/>
              </a:ext>
            </a:extLst>
          </p:cNvPr>
          <p:cNvSpPr>
            <a:spLocks noChangeArrowheads="1"/>
          </p:cNvSpPr>
          <p:nvPr/>
        </p:nvSpPr>
        <p:spPr bwMode="auto">
          <a:xfrm>
            <a:off x="4191000" y="1594757"/>
            <a:ext cx="762000" cy="9144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19" name="Rectangle 20">
            <a:extLst>
              <a:ext uri="{FF2B5EF4-FFF2-40B4-BE49-F238E27FC236}">
                <a16:creationId xmlns:a16="http://schemas.microsoft.com/office/drawing/2014/main" id="{6FFD63A2-A666-CCC2-3E2C-608A40610B92}"/>
              </a:ext>
            </a:extLst>
          </p:cNvPr>
          <p:cNvSpPr>
            <a:spLocks noChangeArrowheads="1"/>
          </p:cNvSpPr>
          <p:nvPr/>
        </p:nvSpPr>
        <p:spPr bwMode="auto">
          <a:xfrm>
            <a:off x="4343400" y="2864840"/>
            <a:ext cx="381000" cy="338554"/>
          </a:xfrm>
          <a:prstGeom prst="rect">
            <a:avLst/>
          </a:prstGeom>
          <a:solidFill>
            <a:schemeClr val="tx1">
              <a:lumMod val="50000"/>
              <a:lumOff val="50000"/>
            </a:schemeClr>
          </a:solidFill>
          <a:ln w="25400" algn="ctr">
            <a:solidFill>
              <a:srgbClr val="FF6600"/>
            </a:solidFill>
            <a:miter lim="800000"/>
            <a:headEnd/>
            <a:tailEnd/>
          </a:ln>
        </p:spPr>
        <p:txBody>
          <a:bodyPr wrap="square" anchor="ctr">
            <a:spAutoFit/>
          </a:bodyPr>
          <a:lstStyle/>
          <a:p>
            <a:endParaRPr lang="he-IL"/>
          </a:p>
        </p:txBody>
      </p:sp>
      <p:sp>
        <p:nvSpPr>
          <p:cNvPr id="20" name="Rectangle 21">
            <a:extLst>
              <a:ext uri="{FF2B5EF4-FFF2-40B4-BE49-F238E27FC236}">
                <a16:creationId xmlns:a16="http://schemas.microsoft.com/office/drawing/2014/main" id="{585C2A41-A0F4-61E5-D2DF-2E1C848DB016}"/>
              </a:ext>
            </a:extLst>
          </p:cNvPr>
          <p:cNvSpPr>
            <a:spLocks noChangeArrowheads="1"/>
          </p:cNvSpPr>
          <p:nvPr/>
        </p:nvSpPr>
        <p:spPr bwMode="auto">
          <a:xfrm>
            <a:off x="3810000" y="2786468"/>
            <a:ext cx="609600" cy="338554"/>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21" name="Rectangle 22">
            <a:extLst>
              <a:ext uri="{FF2B5EF4-FFF2-40B4-BE49-F238E27FC236}">
                <a16:creationId xmlns:a16="http://schemas.microsoft.com/office/drawing/2014/main" id="{78904498-2DE0-BC2C-42DD-A367D80B6166}"/>
              </a:ext>
            </a:extLst>
          </p:cNvPr>
          <p:cNvSpPr>
            <a:spLocks noChangeArrowheads="1"/>
          </p:cNvSpPr>
          <p:nvPr/>
        </p:nvSpPr>
        <p:spPr bwMode="auto">
          <a:xfrm>
            <a:off x="4648200" y="3194957"/>
            <a:ext cx="533400" cy="3810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22" name="Rectangle 23">
            <a:extLst>
              <a:ext uri="{FF2B5EF4-FFF2-40B4-BE49-F238E27FC236}">
                <a16:creationId xmlns:a16="http://schemas.microsoft.com/office/drawing/2014/main" id="{32B27D3A-FACF-193B-F944-71B47BF3F24F}"/>
              </a:ext>
            </a:extLst>
          </p:cNvPr>
          <p:cNvSpPr>
            <a:spLocks noChangeArrowheads="1"/>
          </p:cNvSpPr>
          <p:nvPr/>
        </p:nvSpPr>
        <p:spPr bwMode="auto">
          <a:xfrm>
            <a:off x="4267200" y="3499757"/>
            <a:ext cx="533400" cy="3810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23" name="Rectangle 24">
            <a:extLst>
              <a:ext uri="{FF2B5EF4-FFF2-40B4-BE49-F238E27FC236}">
                <a16:creationId xmlns:a16="http://schemas.microsoft.com/office/drawing/2014/main" id="{267B9598-8660-673E-2CA9-095DF47A09DE}"/>
              </a:ext>
            </a:extLst>
          </p:cNvPr>
          <p:cNvSpPr>
            <a:spLocks noChangeArrowheads="1"/>
          </p:cNvSpPr>
          <p:nvPr/>
        </p:nvSpPr>
        <p:spPr bwMode="auto">
          <a:xfrm>
            <a:off x="4267200" y="2204357"/>
            <a:ext cx="533400" cy="3810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24" name="Rectangle 25">
            <a:extLst>
              <a:ext uri="{FF2B5EF4-FFF2-40B4-BE49-F238E27FC236}">
                <a16:creationId xmlns:a16="http://schemas.microsoft.com/office/drawing/2014/main" id="{EF6D9060-B669-F596-08DD-3D4886E44A95}"/>
              </a:ext>
            </a:extLst>
          </p:cNvPr>
          <p:cNvSpPr>
            <a:spLocks noChangeArrowheads="1"/>
          </p:cNvSpPr>
          <p:nvPr/>
        </p:nvSpPr>
        <p:spPr bwMode="auto">
          <a:xfrm>
            <a:off x="3886200" y="2432957"/>
            <a:ext cx="533400" cy="381000"/>
          </a:xfrm>
          <a:prstGeom prst="rect">
            <a:avLst/>
          </a:prstGeom>
          <a:solidFill>
            <a:srgbClr val="FF6600"/>
          </a:solidFill>
          <a:ln w="25400" algn="ctr">
            <a:solidFill>
              <a:srgbClr val="FF6600"/>
            </a:solidFill>
            <a:miter lim="800000"/>
            <a:headEnd/>
            <a:tailEnd/>
          </a:ln>
        </p:spPr>
        <p:txBody>
          <a:bodyPr wrap="square" anchor="ctr">
            <a:spAutoFit/>
          </a:bodyPr>
          <a:lstStyle/>
          <a:p>
            <a:endParaRPr lang="he-IL"/>
          </a:p>
        </p:txBody>
      </p:sp>
      <p:sp>
        <p:nvSpPr>
          <p:cNvPr id="25" name="TextBox 24">
            <a:extLst>
              <a:ext uri="{FF2B5EF4-FFF2-40B4-BE49-F238E27FC236}">
                <a16:creationId xmlns:a16="http://schemas.microsoft.com/office/drawing/2014/main" id="{213EC3ED-C877-FB7E-6EA2-BD490116DDFC}"/>
              </a:ext>
            </a:extLst>
          </p:cNvPr>
          <p:cNvSpPr txBox="1"/>
          <p:nvPr/>
        </p:nvSpPr>
        <p:spPr>
          <a:xfrm>
            <a:off x="891436" y="5867400"/>
            <a:ext cx="6280374" cy="400110"/>
          </a:xfrm>
          <a:prstGeom prst="rect">
            <a:avLst/>
          </a:prstGeom>
          <a:noFill/>
        </p:spPr>
        <p:txBody>
          <a:bodyPr wrap="none" rtlCol="0">
            <a:spAutoFit/>
          </a:bodyPr>
          <a:lstStyle/>
          <a:p>
            <a:r>
              <a:rPr lang="en-US" b="0" dirty="0"/>
              <a:t>Boxes A and B have the same background color. </a:t>
            </a:r>
            <a:r>
              <a:rPr lang="en-US" u="sng" dirty="0"/>
              <a:t>True</a:t>
            </a:r>
          </a:p>
        </p:txBody>
      </p:sp>
    </p:spTree>
    <p:extLst>
      <p:ext uri="{BB962C8B-B14F-4D97-AF65-F5344CB8AC3E}">
        <p14:creationId xmlns:p14="http://schemas.microsoft.com/office/powerpoint/2010/main" val="26534400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theme/media/image1.jpeg"/></Relationships>
</file>

<file path=ppt/theme/theme1.xml><?xml version="1.0" encoding="utf-8"?>
<a:theme xmlns:a="http://schemas.openxmlformats.org/drawingml/2006/main" name="sidebarb">
  <a:themeElements>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c:\msoffice\powerpnt\template\bwovrhd\sidebarb.ppt</Template>
  <TotalTime>27792</TotalTime>
  <Pages>24</Pages>
  <Words>5059</Words>
  <Application>Microsoft Macintosh PowerPoint</Application>
  <PresentationFormat>Letter Paper (8.5x11 in)</PresentationFormat>
  <Paragraphs>1043</Paragraphs>
  <Slides>66</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ＭＳ Ｐゴシック</vt:lpstr>
      <vt:lpstr>Arial</vt:lpstr>
      <vt:lpstr>Calibri</vt:lpstr>
      <vt:lpstr>Cambria Math</vt:lpstr>
      <vt:lpstr>Comic Sans MS</vt:lpstr>
      <vt:lpstr>Consolas</vt:lpstr>
      <vt:lpstr>Menlo</vt:lpstr>
      <vt:lpstr>Times New Roman</vt:lpstr>
      <vt:lpstr>Wingdings</vt:lpstr>
      <vt:lpstr>sidebarb</vt:lpstr>
      <vt:lpstr>Machine Learning</vt:lpstr>
      <vt:lpstr>Detecting an elephant</vt:lpstr>
      <vt:lpstr>Detecting an elephant</vt:lpstr>
      <vt:lpstr>Detecting an elephant</vt:lpstr>
      <vt:lpstr>Detecting an elephant</vt:lpstr>
      <vt:lpstr>The complexity of detecting objects</vt:lpstr>
      <vt:lpstr>The complexity of detecting objects</vt:lpstr>
      <vt:lpstr>Some tasks are easier for machines than they are for humans</vt:lpstr>
      <vt:lpstr>Some tasks are easier for machines than they are for humans</vt:lpstr>
      <vt:lpstr>Lecture plan</vt:lpstr>
      <vt:lpstr>Let’s take a simpler problem</vt:lpstr>
      <vt:lpstr>Price prediction</vt:lpstr>
      <vt:lpstr>Price prediction</vt:lpstr>
      <vt:lpstr>Price prediction</vt:lpstr>
      <vt:lpstr>Visualization</vt:lpstr>
      <vt:lpstr>Visualization</vt:lpstr>
      <vt:lpstr>Predicting the price of a new property</vt:lpstr>
      <vt:lpstr>Trending line</vt:lpstr>
      <vt:lpstr>Trending line</vt:lpstr>
      <vt:lpstr>Trending line</vt:lpstr>
      <vt:lpstr>Many potential trending lines</vt:lpstr>
      <vt:lpstr>Finding the best trending line</vt:lpstr>
      <vt:lpstr>Finding the best trending line</vt:lpstr>
      <vt:lpstr>Finding the best trending line</vt:lpstr>
      <vt:lpstr>Finding the best trending line</vt:lpstr>
      <vt:lpstr>Machine learning</vt:lpstr>
      <vt:lpstr>Finding the best trend line</vt:lpstr>
      <vt:lpstr>Finding the best trend line</vt:lpstr>
      <vt:lpstr>Finding the best trend line</vt:lpstr>
      <vt:lpstr>Finding the best trend line</vt:lpstr>
      <vt:lpstr>Deriving the error</vt:lpstr>
      <vt:lpstr>Deriving the error</vt:lpstr>
      <vt:lpstr>Deriving the error</vt:lpstr>
      <vt:lpstr>Lecture plan</vt:lpstr>
      <vt:lpstr>Gradient Descent (General Idea)</vt:lpstr>
      <vt:lpstr>Gradient Descent – the update rule</vt:lpstr>
      <vt:lpstr>Gradient Descent – the update rule</vt:lpstr>
      <vt:lpstr>Gradient Descent – the update rule</vt:lpstr>
      <vt:lpstr>Gradient Descent – the update rule</vt:lpstr>
      <vt:lpstr>Gradient Descent – learning rate</vt:lpstr>
      <vt:lpstr>Gradient Descent – train implementation</vt:lpstr>
      <vt:lpstr>Gradient Descent – error and derivativeAt functions</vt:lpstr>
      <vt:lpstr>Putting everything in a single class</vt:lpstr>
      <vt:lpstr>Putting everything in a single object</vt:lpstr>
      <vt:lpstr>Lecture plan</vt:lpstr>
      <vt:lpstr>Predicting with many features</vt:lpstr>
      <vt:lpstr>Predicting with many features</vt:lpstr>
      <vt:lpstr>Artificial neuron</vt:lpstr>
      <vt:lpstr>Artificial neuron</vt:lpstr>
      <vt:lpstr>Lecture plan</vt:lpstr>
      <vt:lpstr>Neural network</vt:lpstr>
      <vt:lpstr>Neural network</vt:lpstr>
      <vt:lpstr>Neural network</vt:lpstr>
      <vt:lpstr>Neural network</vt:lpstr>
      <vt:lpstr>Feed-forward network</vt:lpstr>
      <vt:lpstr>Back-propagation</vt:lpstr>
      <vt:lpstr>Feed-forward network for classification</vt:lpstr>
      <vt:lpstr>Feed-forward network for classification</vt:lpstr>
      <vt:lpstr>Feed-forward (FF) network for classification</vt:lpstr>
      <vt:lpstr>Feed-forward (FF) network for classification</vt:lpstr>
      <vt:lpstr>What does the network learn?</vt:lpstr>
      <vt:lpstr>What does the network learn?</vt:lpstr>
      <vt:lpstr>What does the network learn?</vt:lpstr>
      <vt:lpstr>Back to our elephant problem</vt:lpstr>
      <vt:lpstr>This is just the beginning…</vt:lpstr>
      <vt:lpstr>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Orientation:  The World of Database Management</dc:title>
  <dc:subject/>
  <dc:creator>Shimon Schocken</dc:creator>
  <cp:keywords/>
  <dc:description/>
  <cp:lastModifiedBy>Kfir Bar</cp:lastModifiedBy>
  <cp:revision>2409</cp:revision>
  <cp:lastPrinted>1999-02-19T08:49:27Z</cp:lastPrinted>
  <dcterms:created xsi:type="dcterms:W3CDTF">1995-09-10T16:19:44Z</dcterms:created>
  <dcterms:modified xsi:type="dcterms:W3CDTF">2025-01-25T09:00:42Z</dcterms:modified>
</cp:coreProperties>
</file>